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43" d="100"/>
          <a:sy n="143" d="100"/>
        </p:scale>
        <p:origin x="60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201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D2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0" y="-914400"/>
            <a:ext cx="4572000" cy="4572000"/>
          </a:xfrm>
          <a:prstGeom prst="ellipse">
            <a:avLst/>
          </a:prstGeom>
          <a:solidFill>
            <a:srgbClr val="006272">
              <a:alpha val="18000"/>
            </a:srgbClr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132320" y="2560320"/>
            <a:ext cx="2743200" cy="2743200"/>
          </a:xfrm>
          <a:prstGeom prst="ellipse">
            <a:avLst/>
          </a:prstGeom>
          <a:solidFill>
            <a:srgbClr val="D97706">
              <a:alpha val="12000"/>
            </a:srgbClr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457200" y="384048"/>
            <a:ext cx="1051560" cy="384048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457200" y="384048"/>
            <a:ext cx="1051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CQC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457200" y="1005840"/>
            <a:ext cx="6858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dirty="0">
                <a:solidFill>
                  <a:srgbClr val="D0EC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Returning to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457200" y="1508760"/>
            <a:ext cx="68580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5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 &amp; Outstanding</a:t>
            </a:r>
            <a:endParaRPr lang="en-US" sz="5000" dirty="0"/>
          </a:p>
        </p:txBody>
      </p:sp>
      <p:sp>
        <p:nvSpPr>
          <p:cNvPr id="8" name="Text 6"/>
          <p:cNvSpPr/>
          <p:nvPr/>
        </p:nvSpPr>
        <p:spPr>
          <a:xfrm>
            <a:off x="457200" y="2606040"/>
            <a:ext cx="71323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D0EC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GP practices need to know about CQC's new focused assessment programme — from March 2026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457200" y="3611880"/>
            <a:ext cx="2560320" cy="1005840"/>
          </a:xfrm>
          <a:prstGeom prst="rect">
            <a:avLst/>
          </a:prstGeom>
          <a:solidFill>
            <a:srgbClr val="006272">
              <a:alpha val="85000"/>
            </a:srgbClr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457200" y="3657600"/>
            <a:ext cx="2560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</a:rPr>
              <a:t>10</a:t>
            </a:r>
            <a:endParaRPr lang="en-US" sz="2600" dirty="0"/>
          </a:p>
        </p:txBody>
      </p:sp>
      <p:sp>
        <p:nvSpPr>
          <p:cNvPr id="11" name="Text 9"/>
          <p:cNvSpPr/>
          <p:nvPr/>
        </p:nvSpPr>
        <p:spPr>
          <a:xfrm>
            <a:off x="457200" y="4160520"/>
            <a:ext cx="25603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00" dirty="0">
                <a:solidFill>
                  <a:srgbClr val="D0ECF0"/>
                </a:solidFill>
              </a:rPr>
              <a:t>Non-clinical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D0ECF0"/>
                </a:solidFill>
              </a:rPr>
              <a:t>Quality Statements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3291840" y="3611880"/>
            <a:ext cx="2560320" cy="1005840"/>
          </a:xfrm>
          <a:prstGeom prst="rect">
            <a:avLst/>
          </a:prstGeom>
          <a:solidFill>
            <a:srgbClr val="006272">
              <a:alpha val="85000"/>
            </a:srgbClr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3291840" y="3657600"/>
            <a:ext cx="2560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</a:rPr>
              <a:t>5</a:t>
            </a:r>
            <a:endParaRPr lang="en-US" sz="2600" dirty="0"/>
          </a:p>
        </p:txBody>
      </p:sp>
      <p:sp>
        <p:nvSpPr>
          <p:cNvPr id="14" name="Text 12"/>
          <p:cNvSpPr/>
          <p:nvPr/>
        </p:nvSpPr>
        <p:spPr>
          <a:xfrm>
            <a:off x="3291840" y="4160520"/>
            <a:ext cx="25603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00" dirty="0">
                <a:solidFill>
                  <a:srgbClr val="D0ECF0"/>
                </a:solidFill>
              </a:rPr>
              <a:t>Working days'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D0ECF0"/>
                </a:solidFill>
              </a:rPr>
              <a:t>notice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6126480" y="3611880"/>
            <a:ext cx="2560320" cy="1005840"/>
          </a:xfrm>
          <a:prstGeom prst="rect">
            <a:avLst/>
          </a:prstGeom>
          <a:solidFill>
            <a:srgbClr val="006272">
              <a:alpha val="85000"/>
            </a:srgbClr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6126480" y="3657600"/>
            <a:ext cx="2560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</a:rPr>
              <a:t>GP</a:t>
            </a:r>
            <a:endParaRPr lang="en-US" sz="2600" dirty="0"/>
          </a:p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</a:rPr>
              <a:t>Practices</a:t>
            </a:r>
            <a:endParaRPr lang="en-US" sz="2600" dirty="0"/>
          </a:p>
        </p:txBody>
      </p:sp>
      <p:sp>
        <p:nvSpPr>
          <p:cNvPr id="17" name="Text 15"/>
          <p:cNvSpPr/>
          <p:nvPr/>
        </p:nvSpPr>
        <p:spPr>
          <a:xfrm>
            <a:off x="6126480" y="4160520"/>
            <a:ext cx="25603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00" dirty="0">
                <a:solidFill>
                  <a:srgbClr val="D0ECF0"/>
                </a:solidFill>
              </a:rPr>
              <a:t>Last inspected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D0ECF0"/>
                </a:solidFill>
              </a:rPr>
              <a:t>2017–2022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8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868680"/>
          </a:xfrm>
          <a:prstGeom prst="rect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0"/>
            <a:ext cx="8229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the Programme?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457200" y="987552"/>
            <a:ext cx="822960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25 March 2026, CQC communicated directly with GP practices about a new focused inspection initiative. The 'Returning to Good and Outstanding' project ensures lower-risk services that haven't been inspected for several years still receive updated regulatory assurance.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365760" y="1874520"/>
            <a:ext cx="2651760" cy="2651760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365760" y="1874520"/>
            <a:ext cx="2651760" cy="54864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365760" y="201168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📋</a:t>
            </a:r>
            <a:endParaRPr lang="en-US" sz="2600" dirty="0"/>
          </a:p>
        </p:txBody>
      </p:sp>
      <p:sp>
        <p:nvSpPr>
          <p:cNvPr id="8" name="Text 6"/>
          <p:cNvSpPr/>
          <p:nvPr/>
        </p:nvSpPr>
        <p:spPr>
          <a:xfrm>
            <a:off x="502920" y="2587752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Focused Scope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502920" y="3017520"/>
            <a:ext cx="237744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Concentrates on 10 non-clinical quality statements — not a full re-inspection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200400" y="1874520"/>
            <a:ext cx="2651760" cy="2651760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3200400" y="1874520"/>
            <a:ext cx="2651760" cy="54864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3200400" y="201168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🔄</a:t>
            </a:r>
            <a:endParaRPr lang="en-US" sz="2600" dirty="0"/>
          </a:p>
        </p:txBody>
      </p:sp>
      <p:sp>
        <p:nvSpPr>
          <p:cNvPr id="13" name="Text 11"/>
          <p:cNvSpPr/>
          <p:nvPr/>
        </p:nvSpPr>
        <p:spPr>
          <a:xfrm>
            <a:off x="3337560" y="2587752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Runs Alongside CQC Activity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3337560" y="3017520"/>
            <a:ext cx="237744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programme operates in parallel with CQC's usual assessment activity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6035040" y="1874520"/>
            <a:ext cx="2651760" cy="2651760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6035040" y="1874520"/>
            <a:ext cx="2651760" cy="54864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035040" y="201168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📈</a:t>
            </a:r>
            <a:endParaRPr lang="en-US" sz="2600" dirty="0"/>
          </a:p>
        </p:txBody>
      </p:sp>
      <p:sp>
        <p:nvSpPr>
          <p:cNvPr id="18" name="Text 16"/>
          <p:cNvSpPr/>
          <p:nvPr/>
        </p:nvSpPr>
        <p:spPr>
          <a:xfrm>
            <a:off x="6172200" y="2587752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Increasing Inspections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6172200" y="3017520"/>
            <a:ext cx="237744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 of CQC's ambition to increase volume, quality and consistency of inspections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365760" y="4617720"/>
            <a:ext cx="8412480" cy="201168"/>
          </a:xfrm>
          <a:prstGeom prst="rect">
            <a:avLst/>
          </a:prstGeom>
          <a:solidFill>
            <a:srgbClr val="D0ECF0"/>
          </a:solidFill>
          <a:ln w="12700">
            <a:solidFill>
              <a:srgbClr val="D0EC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57200" y="4617720"/>
            <a:ext cx="82296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"This project helps us to have more contact with providers, speak with more people using services, and ultimately ensure that people continue to receive safe and effective care." — CQC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4F8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868680"/>
          </a:xfrm>
          <a:prstGeom prst="rect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0"/>
            <a:ext cx="8229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 Is Affected?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457200" y="960120"/>
            <a:ext cx="822960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programme targets NHS GP practices meeting ALL of the following criteria: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365760" y="1453896"/>
            <a:ext cx="420624" cy="420624"/>
          </a:xfrm>
          <a:prstGeom prst="ellipse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65760" y="1453896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1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914400" y="1389888"/>
            <a:ext cx="7818120" cy="475488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051560" y="1389888"/>
            <a:ext cx="7543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Currently holds a Good or Outstanding CQC rating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365760" y="2039112"/>
            <a:ext cx="420624" cy="420624"/>
          </a:xfrm>
          <a:prstGeom prst="ellipse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365760" y="2039112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2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914400" y="1975104"/>
            <a:ext cx="7818120" cy="475488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1051560" y="1975104"/>
            <a:ext cx="7543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Last inspection report published between 2017 and 2022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365760" y="2624328"/>
            <a:ext cx="420624" cy="420624"/>
          </a:xfrm>
          <a:prstGeom prst="ellipse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365760" y="2624328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3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914400" y="2560320"/>
            <a:ext cx="7818120" cy="475488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1051560" y="2560320"/>
            <a:ext cx="7543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Considered lower risk by CQC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365760" y="3209544"/>
            <a:ext cx="420624" cy="420624"/>
          </a:xfrm>
          <a:prstGeom prst="ellipse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365760" y="3209544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4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914400" y="3145536"/>
            <a:ext cx="7818120" cy="475488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1051560" y="3145536"/>
            <a:ext cx="7543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ongoing regulatory activity (not currently under inspection)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365760" y="3794760"/>
            <a:ext cx="420624" cy="420624"/>
          </a:xfrm>
          <a:prstGeom prst="ellipse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365760" y="3794760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5</a:t>
            </a:r>
            <a:endParaRPr lang="en-US" sz="1400" dirty="0"/>
          </a:p>
        </p:txBody>
      </p:sp>
      <p:sp>
        <p:nvSpPr>
          <p:cNvPr id="23" name="Shape 21"/>
          <p:cNvSpPr/>
          <p:nvPr/>
        </p:nvSpPr>
        <p:spPr>
          <a:xfrm>
            <a:off x="914400" y="3730752"/>
            <a:ext cx="7818120" cy="475488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1051560" y="3730752"/>
            <a:ext cx="7543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Actively operating — not dormant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365760" y="4434840"/>
            <a:ext cx="8412480" cy="384048"/>
          </a:xfrm>
          <a:prstGeom prst="rect">
            <a:avLst/>
          </a:prstGeom>
          <a:solidFill>
            <a:srgbClr val="D97706">
              <a:alpha val="20000"/>
            </a:srgbClr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457200" y="4434840"/>
            <a:ext cx="82296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Note: While this phase focuses on primary care, CQC is also introducing similar programmes across other sectors.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8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868680"/>
          </a:xfrm>
          <a:prstGeom prst="rect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0"/>
            <a:ext cx="8229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Will Assessments Involve?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365760" y="987552"/>
            <a:ext cx="406908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65760" y="987552"/>
            <a:ext cx="64008" cy="1170432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548640" y="1078992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📝  10 Non-Clinical Quality Statements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548640" y="1463040"/>
            <a:ext cx="3749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Focused review of 10 defined quality statements — not a full clinical re-inspection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365760" y="2267712"/>
            <a:ext cx="406908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365760" y="2267712"/>
            <a:ext cx="64008" cy="1170432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548640" y="2359152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🏢  Includes a Site Visit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548640" y="2743200"/>
            <a:ext cx="3749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physical visit will be conducted as part of every assessment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365760" y="3547872"/>
            <a:ext cx="406908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365760" y="3547872"/>
            <a:ext cx="64008" cy="1170432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548640" y="3639312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📅  At Least 5 Days' Notice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548640" y="4023360"/>
            <a:ext cx="3749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Shorter than standard inspections (10 working days). Practices must stay inspection-ready at all times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4709160" y="987552"/>
            <a:ext cx="406908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4709160" y="987552"/>
            <a:ext cx="64008" cy="1170432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4892040" y="1078992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👤  No GP Specialist Advisor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4892040" y="1463040"/>
            <a:ext cx="3749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These focused visits will not routinely involve a GP Specialist Advisor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4709160" y="2267712"/>
            <a:ext cx="406908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4709160" y="2267712"/>
            <a:ext cx="64008" cy="1170432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4892040" y="2359152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⬆️  Can Escalate to Full Inspection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892040" y="2743200"/>
            <a:ext cx="3749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concerns are identified, CQC will escalate to a full inspection with GP Specialist Advisor support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4709160" y="3547872"/>
            <a:ext cx="406908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Shape 23"/>
          <p:cNvSpPr/>
          <p:nvPr/>
        </p:nvSpPr>
        <p:spPr>
          <a:xfrm>
            <a:off x="4709160" y="3547872"/>
            <a:ext cx="64008" cy="1170432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4892040" y="3639312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 Positive Escalation Too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4892040" y="4023360"/>
            <a:ext cx="3749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CQC may also make a positive escalation — recognising exceptional quality where found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D2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64592"/>
            <a:ext cx="8229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10 Quality Statements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320040" y="914400"/>
            <a:ext cx="4160520" cy="685800"/>
          </a:xfrm>
          <a:prstGeom prst="rect">
            <a:avLst/>
          </a:prstGeom>
          <a:solidFill>
            <a:srgbClr val="142F55"/>
          </a:solidFill>
          <a:ln w="6350">
            <a:solidFill>
              <a:srgbClr val="1E4A7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320040" y="914400"/>
            <a:ext cx="54864" cy="68580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411480" y="1024128"/>
            <a:ext cx="457200" cy="457200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411480" y="1024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1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978408" y="987552"/>
            <a:ext cx="33375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 Environments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978408" y="1316736"/>
            <a:ext cx="33375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320040" y="1682496"/>
            <a:ext cx="4160520" cy="685800"/>
          </a:xfrm>
          <a:prstGeom prst="rect">
            <a:avLst/>
          </a:prstGeom>
          <a:solidFill>
            <a:srgbClr val="142F55"/>
          </a:solidFill>
          <a:ln w="6350">
            <a:solidFill>
              <a:srgbClr val="1E4A7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320040" y="1682496"/>
            <a:ext cx="54864" cy="68580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411480" y="1792224"/>
            <a:ext cx="457200" cy="457200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411480" y="179222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2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978408" y="1755648"/>
            <a:ext cx="33375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 &amp; Effective Staffing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978408" y="2084832"/>
            <a:ext cx="33375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320040" y="2450592"/>
            <a:ext cx="4160520" cy="685800"/>
          </a:xfrm>
          <a:prstGeom prst="rect">
            <a:avLst/>
          </a:prstGeom>
          <a:solidFill>
            <a:srgbClr val="142F55"/>
          </a:solidFill>
          <a:ln w="6350">
            <a:solidFill>
              <a:srgbClr val="1E4A7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320040" y="2450592"/>
            <a:ext cx="54864" cy="68580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411480" y="2560320"/>
            <a:ext cx="457200" cy="457200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411480" y="256032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3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978408" y="2523744"/>
            <a:ext cx="33375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Infection Prevention &amp; Control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978408" y="2852928"/>
            <a:ext cx="33375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320040" y="3218688"/>
            <a:ext cx="4160520" cy="685800"/>
          </a:xfrm>
          <a:prstGeom prst="rect">
            <a:avLst/>
          </a:prstGeom>
          <a:solidFill>
            <a:srgbClr val="142F55"/>
          </a:solidFill>
          <a:ln w="6350">
            <a:solidFill>
              <a:srgbClr val="1E4A7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Shape 20"/>
          <p:cNvSpPr/>
          <p:nvPr/>
        </p:nvSpPr>
        <p:spPr>
          <a:xfrm>
            <a:off x="320040" y="3218688"/>
            <a:ext cx="54864" cy="685800"/>
          </a:xfrm>
          <a:prstGeom prst="rect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Shape 21"/>
          <p:cNvSpPr/>
          <p:nvPr/>
        </p:nvSpPr>
        <p:spPr>
          <a:xfrm>
            <a:off x="411480" y="3328416"/>
            <a:ext cx="457200" cy="457200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411480" y="33284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4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978408" y="3291840"/>
            <a:ext cx="33375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Supporting People to Live Healthier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978408" y="3621024"/>
            <a:ext cx="33375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7C5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EFFECTIVE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320040" y="3986784"/>
            <a:ext cx="4160520" cy="685800"/>
          </a:xfrm>
          <a:prstGeom prst="rect">
            <a:avLst/>
          </a:prstGeom>
          <a:solidFill>
            <a:srgbClr val="142F55"/>
          </a:solidFill>
          <a:ln w="6350">
            <a:solidFill>
              <a:srgbClr val="1E4A7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Shape 26"/>
          <p:cNvSpPr/>
          <p:nvPr/>
        </p:nvSpPr>
        <p:spPr>
          <a:xfrm>
            <a:off x="320040" y="3986784"/>
            <a:ext cx="54864" cy="685800"/>
          </a:xfrm>
          <a:prstGeom prst="rect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Shape 27"/>
          <p:cNvSpPr/>
          <p:nvPr/>
        </p:nvSpPr>
        <p:spPr>
          <a:xfrm>
            <a:off x="411480" y="4096512"/>
            <a:ext cx="457200" cy="457200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411480" y="40965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5</a:t>
            </a:r>
            <a:endParaRPr lang="en-US" sz="1300" dirty="0"/>
          </a:p>
        </p:txBody>
      </p:sp>
      <p:sp>
        <p:nvSpPr>
          <p:cNvPr id="31" name="Text 29"/>
          <p:cNvSpPr/>
          <p:nvPr/>
        </p:nvSpPr>
        <p:spPr>
          <a:xfrm>
            <a:off x="978408" y="4059936"/>
            <a:ext cx="33375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Monitoring to Improve Outcomes</a:t>
            </a:r>
            <a:endParaRPr lang="en-US" sz="1250" dirty="0"/>
          </a:p>
        </p:txBody>
      </p:sp>
      <p:sp>
        <p:nvSpPr>
          <p:cNvPr id="32" name="Text 30"/>
          <p:cNvSpPr/>
          <p:nvPr/>
        </p:nvSpPr>
        <p:spPr>
          <a:xfrm>
            <a:off x="978408" y="4389120"/>
            <a:ext cx="33375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7C5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EFFECTIVE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4800600" y="914400"/>
            <a:ext cx="4160520" cy="685800"/>
          </a:xfrm>
          <a:prstGeom prst="rect">
            <a:avLst/>
          </a:prstGeom>
          <a:solidFill>
            <a:srgbClr val="142F55"/>
          </a:solidFill>
          <a:ln w="6350">
            <a:solidFill>
              <a:srgbClr val="1E4A7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Shape 32"/>
          <p:cNvSpPr/>
          <p:nvPr/>
        </p:nvSpPr>
        <p:spPr>
          <a:xfrm>
            <a:off x="4800600" y="914400"/>
            <a:ext cx="54864" cy="685800"/>
          </a:xfrm>
          <a:prstGeom prst="rect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5" name="Shape 33"/>
          <p:cNvSpPr/>
          <p:nvPr/>
        </p:nvSpPr>
        <p:spPr>
          <a:xfrm>
            <a:off x="4892040" y="1024128"/>
            <a:ext cx="457200" cy="457200"/>
          </a:xfrm>
          <a:prstGeom prst="ellipse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4892040" y="1024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6</a:t>
            </a:r>
            <a:endParaRPr lang="en-US" sz="1300" dirty="0"/>
          </a:p>
        </p:txBody>
      </p:sp>
      <p:sp>
        <p:nvSpPr>
          <p:cNvPr id="37" name="Text 35"/>
          <p:cNvSpPr/>
          <p:nvPr/>
        </p:nvSpPr>
        <p:spPr>
          <a:xfrm>
            <a:off x="5458968" y="987552"/>
            <a:ext cx="33375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Kindness, Compassion &amp; Dignity</a:t>
            </a:r>
            <a:endParaRPr lang="en-US" sz="1250" dirty="0"/>
          </a:p>
        </p:txBody>
      </p:sp>
      <p:sp>
        <p:nvSpPr>
          <p:cNvPr id="38" name="Text 36"/>
          <p:cNvSpPr/>
          <p:nvPr/>
        </p:nvSpPr>
        <p:spPr>
          <a:xfrm>
            <a:off x="5458968" y="1316736"/>
            <a:ext cx="33375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9770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CARING</a:t>
            </a:r>
            <a:endParaRPr lang="en-US" sz="1000" dirty="0"/>
          </a:p>
        </p:txBody>
      </p:sp>
      <p:sp>
        <p:nvSpPr>
          <p:cNvPr id="39" name="Shape 37"/>
          <p:cNvSpPr/>
          <p:nvPr/>
        </p:nvSpPr>
        <p:spPr>
          <a:xfrm>
            <a:off x="4800600" y="1682496"/>
            <a:ext cx="4160520" cy="685800"/>
          </a:xfrm>
          <a:prstGeom prst="rect">
            <a:avLst/>
          </a:prstGeom>
          <a:solidFill>
            <a:srgbClr val="142F55"/>
          </a:solidFill>
          <a:ln w="6350">
            <a:solidFill>
              <a:srgbClr val="1E4A7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0" name="Shape 38"/>
          <p:cNvSpPr/>
          <p:nvPr/>
        </p:nvSpPr>
        <p:spPr>
          <a:xfrm>
            <a:off x="4800600" y="1682496"/>
            <a:ext cx="54864" cy="685800"/>
          </a:xfrm>
          <a:prstGeom prst="rect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1" name="Shape 39"/>
          <p:cNvSpPr/>
          <p:nvPr/>
        </p:nvSpPr>
        <p:spPr>
          <a:xfrm>
            <a:off x="4892040" y="1792224"/>
            <a:ext cx="457200" cy="457200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2" name="Text 40"/>
          <p:cNvSpPr/>
          <p:nvPr/>
        </p:nvSpPr>
        <p:spPr>
          <a:xfrm>
            <a:off x="4892040" y="179222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7</a:t>
            </a:r>
            <a:endParaRPr lang="en-US" sz="1300" dirty="0"/>
          </a:p>
        </p:txBody>
      </p:sp>
      <p:sp>
        <p:nvSpPr>
          <p:cNvPr id="43" name="Text 41"/>
          <p:cNvSpPr/>
          <p:nvPr/>
        </p:nvSpPr>
        <p:spPr>
          <a:xfrm>
            <a:off x="5458968" y="1755648"/>
            <a:ext cx="33375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Equity in Access</a:t>
            </a:r>
            <a:endParaRPr lang="en-US" sz="1250" dirty="0"/>
          </a:p>
        </p:txBody>
      </p:sp>
      <p:sp>
        <p:nvSpPr>
          <p:cNvPr id="44" name="Text 42"/>
          <p:cNvSpPr/>
          <p:nvPr/>
        </p:nvSpPr>
        <p:spPr>
          <a:xfrm>
            <a:off x="5458968" y="2084832"/>
            <a:ext cx="33375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21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RESPONSIVE</a:t>
            </a:r>
            <a:endParaRPr lang="en-US" sz="1000" dirty="0"/>
          </a:p>
        </p:txBody>
      </p:sp>
      <p:sp>
        <p:nvSpPr>
          <p:cNvPr id="45" name="Shape 43"/>
          <p:cNvSpPr/>
          <p:nvPr/>
        </p:nvSpPr>
        <p:spPr>
          <a:xfrm>
            <a:off x="4800600" y="2450592"/>
            <a:ext cx="4160520" cy="685800"/>
          </a:xfrm>
          <a:prstGeom prst="rect">
            <a:avLst/>
          </a:prstGeom>
          <a:solidFill>
            <a:srgbClr val="142F55"/>
          </a:solidFill>
          <a:ln w="6350">
            <a:solidFill>
              <a:srgbClr val="1E4A7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6" name="Shape 44"/>
          <p:cNvSpPr/>
          <p:nvPr/>
        </p:nvSpPr>
        <p:spPr>
          <a:xfrm>
            <a:off x="4800600" y="2450592"/>
            <a:ext cx="54864" cy="685800"/>
          </a:xfrm>
          <a:prstGeom prst="rect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7" name="Shape 45"/>
          <p:cNvSpPr/>
          <p:nvPr/>
        </p:nvSpPr>
        <p:spPr>
          <a:xfrm>
            <a:off x="4892040" y="2560320"/>
            <a:ext cx="457200" cy="457200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8" name="Text 46"/>
          <p:cNvSpPr/>
          <p:nvPr/>
        </p:nvSpPr>
        <p:spPr>
          <a:xfrm>
            <a:off x="4892040" y="256032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8</a:t>
            </a:r>
            <a:endParaRPr lang="en-US" sz="1300" dirty="0"/>
          </a:p>
        </p:txBody>
      </p:sp>
      <p:sp>
        <p:nvSpPr>
          <p:cNvPr id="49" name="Text 47"/>
          <p:cNvSpPr/>
          <p:nvPr/>
        </p:nvSpPr>
        <p:spPr>
          <a:xfrm>
            <a:off x="5458968" y="2523744"/>
            <a:ext cx="33375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Equity in Experience &amp; Outcomes</a:t>
            </a:r>
            <a:endParaRPr lang="en-US" sz="1250" dirty="0"/>
          </a:p>
        </p:txBody>
      </p:sp>
      <p:sp>
        <p:nvSpPr>
          <p:cNvPr id="50" name="Text 48"/>
          <p:cNvSpPr/>
          <p:nvPr/>
        </p:nvSpPr>
        <p:spPr>
          <a:xfrm>
            <a:off x="5458968" y="2852928"/>
            <a:ext cx="33375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21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RESPONSIVE</a:t>
            </a:r>
            <a:endParaRPr lang="en-US" sz="1000" dirty="0"/>
          </a:p>
        </p:txBody>
      </p:sp>
      <p:sp>
        <p:nvSpPr>
          <p:cNvPr id="51" name="Shape 49"/>
          <p:cNvSpPr/>
          <p:nvPr/>
        </p:nvSpPr>
        <p:spPr>
          <a:xfrm>
            <a:off x="4800600" y="3218688"/>
            <a:ext cx="4160520" cy="685800"/>
          </a:xfrm>
          <a:prstGeom prst="rect">
            <a:avLst/>
          </a:prstGeom>
          <a:solidFill>
            <a:srgbClr val="142F55"/>
          </a:solidFill>
          <a:ln w="6350">
            <a:solidFill>
              <a:srgbClr val="1E4A7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2" name="Shape 50"/>
          <p:cNvSpPr/>
          <p:nvPr/>
        </p:nvSpPr>
        <p:spPr>
          <a:xfrm>
            <a:off x="4800600" y="3218688"/>
            <a:ext cx="54864" cy="68580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3" name="Shape 51"/>
          <p:cNvSpPr/>
          <p:nvPr/>
        </p:nvSpPr>
        <p:spPr>
          <a:xfrm>
            <a:off x="4892040" y="3328416"/>
            <a:ext cx="457200" cy="457200"/>
          </a:xfrm>
          <a:prstGeom prst="ellipse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4" name="Text 52"/>
          <p:cNvSpPr/>
          <p:nvPr/>
        </p:nvSpPr>
        <p:spPr>
          <a:xfrm>
            <a:off x="4892040" y="33284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9</a:t>
            </a:r>
            <a:endParaRPr lang="en-US" sz="1300" dirty="0"/>
          </a:p>
        </p:txBody>
      </p:sp>
      <p:sp>
        <p:nvSpPr>
          <p:cNvPr id="55" name="Text 53"/>
          <p:cNvSpPr/>
          <p:nvPr/>
        </p:nvSpPr>
        <p:spPr>
          <a:xfrm>
            <a:off x="5458968" y="3291840"/>
            <a:ext cx="33375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Shared Direction &amp; Culture</a:t>
            </a:r>
            <a:endParaRPr lang="en-US" sz="1250" dirty="0"/>
          </a:p>
        </p:txBody>
      </p:sp>
      <p:sp>
        <p:nvSpPr>
          <p:cNvPr id="56" name="Text 54"/>
          <p:cNvSpPr/>
          <p:nvPr/>
        </p:nvSpPr>
        <p:spPr>
          <a:xfrm>
            <a:off x="5458968" y="3621024"/>
            <a:ext cx="33375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0062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WELL-LED</a:t>
            </a:r>
            <a:endParaRPr lang="en-US" sz="1000" dirty="0"/>
          </a:p>
        </p:txBody>
      </p:sp>
      <p:sp>
        <p:nvSpPr>
          <p:cNvPr id="57" name="Shape 55"/>
          <p:cNvSpPr/>
          <p:nvPr/>
        </p:nvSpPr>
        <p:spPr>
          <a:xfrm>
            <a:off x="4800600" y="3986784"/>
            <a:ext cx="4160520" cy="685800"/>
          </a:xfrm>
          <a:prstGeom prst="rect">
            <a:avLst/>
          </a:prstGeom>
          <a:solidFill>
            <a:srgbClr val="142F55"/>
          </a:solidFill>
          <a:ln w="6350">
            <a:solidFill>
              <a:srgbClr val="1E4A7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8" name="Shape 56"/>
          <p:cNvSpPr/>
          <p:nvPr/>
        </p:nvSpPr>
        <p:spPr>
          <a:xfrm>
            <a:off x="4800600" y="3986784"/>
            <a:ext cx="54864" cy="68580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9" name="Shape 57"/>
          <p:cNvSpPr/>
          <p:nvPr/>
        </p:nvSpPr>
        <p:spPr>
          <a:xfrm>
            <a:off x="4892040" y="4096512"/>
            <a:ext cx="457200" cy="457200"/>
          </a:xfrm>
          <a:prstGeom prst="ellipse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0" name="Text 58"/>
          <p:cNvSpPr/>
          <p:nvPr/>
        </p:nvSpPr>
        <p:spPr>
          <a:xfrm>
            <a:off x="4892040" y="40965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10</a:t>
            </a:r>
            <a:endParaRPr lang="en-US" sz="1300" dirty="0"/>
          </a:p>
        </p:txBody>
      </p:sp>
      <p:sp>
        <p:nvSpPr>
          <p:cNvPr id="61" name="Text 59"/>
          <p:cNvSpPr/>
          <p:nvPr/>
        </p:nvSpPr>
        <p:spPr>
          <a:xfrm>
            <a:off x="5458968" y="4059936"/>
            <a:ext cx="33375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Governance, Mgmt &amp; Sustainability</a:t>
            </a:r>
            <a:endParaRPr lang="en-US" sz="1250" dirty="0"/>
          </a:p>
        </p:txBody>
      </p:sp>
      <p:sp>
        <p:nvSpPr>
          <p:cNvPr id="62" name="Text 60"/>
          <p:cNvSpPr/>
          <p:nvPr/>
        </p:nvSpPr>
        <p:spPr>
          <a:xfrm>
            <a:off x="5458968" y="4389120"/>
            <a:ext cx="33375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0062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WELL-LED</a:t>
            </a:r>
            <a:endParaRPr lang="en-US" sz="1000" dirty="0"/>
          </a:p>
        </p:txBody>
      </p:sp>
      <p:sp>
        <p:nvSpPr>
          <p:cNvPr id="63" name="Shape 61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4" name="Text 62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4F8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868680"/>
          </a:xfrm>
          <a:prstGeom prst="rect">
            <a:avLst/>
          </a:prstGeom>
          <a:solidFill>
            <a:srgbClr val="991B1B"/>
          </a:solidFill>
          <a:ln w="12700">
            <a:solidFill>
              <a:srgbClr val="991B1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0"/>
            <a:ext cx="8229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🔴  SAFE — Quality Statements 1, 2 &amp; 3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228600" y="960120"/>
            <a:ext cx="2816352" cy="3703320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228600" y="960120"/>
            <a:ext cx="2816352" cy="54864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56616" y="1005840"/>
            <a:ext cx="257860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QS1 — Safe Environments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356616" y="1655064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484632" y="1554480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Premises risk assessments &amp; maintenance records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356616" y="2103120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484632" y="2002536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Fire safety: risk assessment, drills &amp; staff training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356616" y="2551176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484632" y="2450592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Legionella risk assessment &amp; water flushing logs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56616" y="2999232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484632" y="2898648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Equipment servicing &amp; calibration records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356616" y="3447288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484632" y="3346704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EICR and business continuity plan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3172968" y="960120"/>
            <a:ext cx="2816352" cy="3703320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3172968" y="960120"/>
            <a:ext cx="2816352" cy="54864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3300984" y="1005840"/>
            <a:ext cx="257860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QS2 — Safe &amp; Effective Staffing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3300984" y="1655064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3429000" y="1554480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Recruitment records: DBS, references, right-to-work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3300984" y="2103120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3429000" y="2002536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Mandatory training matrix — all clinical &amp; non-clinical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3300984" y="2551176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3429000" y="2450592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appraisal records for all staff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3300984" y="2999232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3429000" y="2898648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Induction records for new starters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3300984" y="3447288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3429000" y="3346704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Governance for locums, temporary &amp; PCN staff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6117336" y="960120"/>
            <a:ext cx="2816352" cy="3703320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1" name="Shape 29"/>
          <p:cNvSpPr/>
          <p:nvPr/>
        </p:nvSpPr>
        <p:spPr>
          <a:xfrm>
            <a:off x="6117336" y="960120"/>
            <a:ext cx="2816352" cy="54864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6245352" y="1005840"/>
            <a:ext cx="257860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QS3 — Infection Prevention &amp; Control</a:t>
            </a:r>
            <a:endParaRPr lang="en-US" sz="1250" dirty="0"/>
          </a:p>
        </p:txBody>
      </p:sp>
      <p:sp>
        <p:nvSpPr>
          <p:cNvPr id="33" name="Shape 31"/>
          <p:cNvSpPr/>
          <p:nvPr/>
        </p:nvSpPr>
        <p:spPr>
          <a:xfrm>
            <a:off x="6245352" y="1655064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Text 32"/>
          <p:cNvSpPr/>
          <p:nvPr/>
        </p:nvSpPr>
        <p:spPr>
          <a:xfrm>
            <a:off x="6373368" y="1554480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IPC policy — current, reviewed and accessible</a:t>
            </a:r>
            <a:endParaRPr lang="en-US" sz="1050" dirty="0"/>
          </a:p>
        </p:txBody>
      </p:sp>
      <p:sp>
        <p:nvSpPr>
          <p:cNvPr id="35" name="Shape 33"/>
          <p:cNvSpPr/>
          <p:nvPr/>
        </p:nvSpPr>
        <p:spPr>
          <a:xfrm>
            <a:off x="6245352" y="2103120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6373368" y="2002536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Named IPC lead with defined responsibilities</a:t>
            </a:r>
            <a:endParaRPr lang="en-US" sz="1050" dirty="0"/>
          </a:p>
        </p:txBody>
      </p:sp>
      <p:sp>
        <p:nvSpPr>
          <p:cNvPr id="37" name="Shape 35"/>
          <p:cNvSpPr/>
          <p:nvPr/>
        </p:nvSpPr>
        <p:spPr>
          <a:xfrm>
            <a:off x="6245352" y="2551176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8" name="Text 36"/>
          <p:cNvSpPr/>
          <p:nvPr/>
        </p:nvSpPr>
        <p:spPr>
          <a:xfrm>
            <a:off x="6373368" y="2450592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IPC audit records with annual action plan</a:t>
            </a:r>
            <a:endParaRPr lang="en-US" sz="1050" dirty="0"/>
          </a:p>
        </p:txBody>
      </p:sp>
      <p:sp>
        <p:nvSpPr>
          <p:cNvPr id="39" name="Shape 37"/>
          <p:cNvSpPr/>
          <p:nvPr/>
        </p:nvSpPr>
        <p:spPr>
          <a:xfrm>
            <a:off x="6245352" y="2999232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0" name="Text 38"/>
          <p:cNvSpPr/>
          <p:nvPr/>
        </p:nvSpPr>
        <p:spPr>
          <a:xfrm>
            <a:off x="6373368" y="2898648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Staff IPC training records</a:t>
            </a:r>
            <a:endParaRPr lang="en-US" sz="1050" dirty="0"/>
          </a:p>
        </p:txBody>
      </p:sp>
      <p:sp>
        <p:nvSpPr>
          <p:cNvPr id="41" name="Shape 39"/>
          <p:cNvSpPr/>
          <p:nvPr/>
        </p:nvSpPr>
        <p:spPr>
          <a:xfrm>
            <a:off x="6245352" y="3447288"/>
            <a:ext cx="82296" cy="82296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2" name="Text 40"/>
          <p:cNvSpPr/>
          <p:nvPr/>
        </p:nvSpPr>
        <p:spPr>
          <a:xfrm>
            <a:off x="6373368" y="3346704"/>
            <a:ext cx="2450592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Sharps &amp; clinical waste procedures evidenced</a:t>
            </a:r>
            <a:endParaRPr lang="en-US" sz="1050" dirty="0"/>
          </a:p>
        </p:txBody>
      </p:sp>
      <p:sp>
        <p:nvSpPr>
          <p:cNvPr id="43" name="Text 41"/>
          <p:cNvSpPr/>
          <p:nvPr/>
        </p:nvSpPr>
        <p:spPr>
          <a:xfrm>
            <a:off x="365760" y="4736592"/>
            <a:ext cx="8412480" cy="91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Tip: Compile a single IPC folder — policy, lead, audit, action plan, training records — all in one place, ready to produce immediately.</a:t>
            </a:r>
            <a:endParaRPr lang="en-US" sz="1000" dirty="0"/>
          </a:p>
        </p:txBody>
      </p:sp>
      <p:sp>
        <p:nvSpPr>
          <p:cNvPr id="44" name="Shape 42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5" name="Text 43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4F8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868680"/>
          </a:xfrm>
          <a:prstGeom prst="rect">
            <a:avLst/>
          </a:prstGeom>
          <a:solidFill>
            <a:srgbClr val="166534"/>
          </a:solidFill>
          <a:ln w="12700">
            <a:solidFill>
              <a:srgbClr val="16653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0"/>
            <a:ext cx="8229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🟢  EFFECTIVE — Quality Statements 4 &amp; 5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365760" y="960120"/>
            <a:ext cx="4160520" cy="373075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65760" y="960120"/>
            <a:ext cx="64008" cy="3730752"/>
          </a:xfrm>
          <a:prstGeom prst="rect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548640" y="1005840"/>
            <a:ext cx="385876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QS4 — Supporting People to Live Healthier Lives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548640" y="1664208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676656" y="1554480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of health promotion: smoking cessation, weight management, alcohol screening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548640" y="2157984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676656" y="2048256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 prescribing pathways — links to community &amp; voluntary sector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548640" y="2651760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676656" y="2542032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Proactive identification of patients who'd benefit from health coaching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548640" y="3145536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676656" y="3035808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Personalised care and support planning for long-term conditions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548640" y="3639312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676656" y="3529584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Patient-facing information on healthy lifestyles in accessible formats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133088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676656" y="4023360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Integration with PCN-level services for population health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4800600" y="960120"/>
            <a:ext cx="4160520" cy="373075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Shape 18"/>
          <p:cNvSpPr/>
          <p:nvPr/>
        </p:nvSpPr>
        <p:spPr>
          <a:xfrm>
            <a:off x="4800600" y="960120"/>
            <a:ext cx="64008" cy="3730752"/>
          </a:xfrm>
          <a:prstGeom prst="rect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983480" y="1005840"/>
            <a:ext cx="385876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QS5 — Monitoring to Improve Outcomes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983480" y="1664208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5111496" y="1554480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QOF performance data — reviewed, discussed and acted upon at governance level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4983480" y="2157984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5111496" y="2048256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Exception reporting reviewed and justified (not masking underperformance)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4983480" y="2651760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5111496" y="2542032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Complete clinical audit cycles: plan → audit → change → re-audit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4983480" y="3145536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5111496" y="3035808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SNOMED/READ coding for accurate monitoring and reporting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4983480" y="3639312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5111496" y="3529584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Long-term condition recall systems, care plans and review completion</a:t>
            </a:r>
            <a:endParaRPr lang="en-US" sz="1050" dirty="0"/>
          </a:p>
        </p:txBody>
      </p:sp>
      <p:sp>
        <p:nvSpPr>
          <p:cNvPr id="32" name="Shape 30"/>
          <p:cNvSpPr/>
          <p:nvPr/>
        </p:nvSpPr>
        <p:spPr>
          <a:xfrm>
            <a:off x="4983480" y="4133088"/>
            <a:ext cx="82296" cy="82296"/>
          </a:xfrm>
          <a:prstGeom prst="ellipse">
            <a:avLst/>
          </a:prstGeom>
          <a:solidFill>
            <a:srgbClr val="1A7C56"/>
          </a:solidFill>
          <a:ln w="12700">
            <a:solidFill>
              <a:srgbClr val="1A7C5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3" name="Text 31"/>
          <p:cNvSpPr/>
          <p:nvPr/>
        </p:nvSpPr>
        <p:spPr>
          <a:xfrm>
            <a:off x="5111496" y="4023360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Outcomes data used to identify at-risk populations and inequalities</a:t>
            </a:r>
            <a:endParaRPr lang="en-US" sz="1050" dirty="0"/>
          </a:p>
        </p:txBody>
      </p:sp>
      <p:sp>
        <p:nvSpPr>
          <p:cNvPr id="34" name="Text 32"/>
          <p:cNvSpPr/>
          <p:nvPr/>
        </p:nvSpPr>
        <p:spPr>
          <a:xfrm>
            <a:off x="365760" y="4736592"/>
            <a:ext cx="8412480" cy="91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Tip: Inspectors want data → discussion → action. Governance meeting minutes referencing QOF and audit data are essential evidence.</a:t>
            </a:r>
            <a:endParaRPr lang="en-US" sz="1000" dirty="0"/>
          </a:p>
        </p:txBody>
      </p:sp>
      <p:sp>
        <p:nvSpPr>
          <p:cNvPr id="35" name="Shape 33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4F8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868680"/>
          </a:xfrm>
          <a:prstGeom prst="rect">
            <a:avLst/>
          </a:prstGeom>
          <a:solidFill>
            <a:srgbClr val="5B21B6"/>
          </a:solidFill>
          <a:ln w="12700">
            <a:solidFill>
              <a:srgbClr val="5B21B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0"/>
            <a:ext cx="84124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🟡  CARING &amp; RESPONSIVE — Quality Statements 6, 7 &amp; 8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201168" y="960120"/>
            <a:ext cx="2816352" cy="3703320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201168" y="960120"/>
            <a:ext cx="2816352" cy="54864"/>
          </a:xfrm>
          <a:prstGeom prst="rect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29184" y="1005840"/>
            <a:ext cx="257860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QS6 — Kindness, Compassion &amp; Dignity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29184" y="1645920"/>
            <a:ext cx="82296" cy="82296"/>
          </a:xfrm>
          <a:prstGeom prst="ellipse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457200" y="1554480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Friends &amp; Family Test and patient feedback evidence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329184" y="2121408"/>
            <a:ext cx="82296" cy="82296"/>
          </a:xfrm>
          <a:prstGeom prst="ellipse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457200" y="2029968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Complaints handled with acknowledgement of patient experience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329184" y="2596896"/>
            <a:ext cx="82296" cy="82296"/>
          </a:xfrm>
          <a:prstGeom prst="ellipse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457200" y="2505456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Staff training on communication, dignity and person-centred care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29184" y="3072384"/>
            <a:ext cx="82296" cy="82296"/>
          </a:xfrm>
          <a:prstGeom prst="ellipse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457200" y="2980944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Safeguarding arrangements in place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329184" y="3547872"/>
            <a:ext cx="82296" cy="82296"/>
          </a:xfrm>
          <a:prstGeom prst="ellipse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457200" y="3456432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Privacy and dignity maintained in all spaces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3145536" y="960120"/>
            <a:ext cx="2816352" cy="3703320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3145536" y="960120"/>
            <a:ext cx="2816352" cy="54864"/>
          </a:xfrm>
          <a:prstGeom prst="rect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3273552" y="1005840"/>
            <a:ext cx="257860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QS7 — Equity in Access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3273552" y="1645920"/>
            <a:ext cx="82296" cy="82296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3401568" y="1554480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 Patient Survey access scores for harder-to-reach groups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3273552" y="2121408"/>
            <a:ext cx="82296" cy="82296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3401568" y="2029968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the practice identifies and reduces access barriers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3273552" y="2596896"/>
            <a:ext cx="82296" cy="82296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3401568" y="2505456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Opening hours, extended access, online consultation availability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3273552" y="3072384"/>
            <a:ext cx="82296" cy="82296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3401568" y="2980944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Telephone: wait times and abandoned call rates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3273552" y="3547872"/>
            <a:ext cx="82296" cy="82296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3401568" y="3456432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Actions taken following poor scores or access complaints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6089904" y="960120"/>
            <a:ext cx="2816352" cy="3703320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1" name="Shape 29"/>
          <p:cNvSpPr/>
          <p:nvPr/>
        </p:nvSpPr>
        <p:spPr>
          <a:xfrm>
            <a:off x="6089904" y="960120"/>
            <a:ext cx="2816352" cy="54864"/>
          </a:xfrm>
          <a:prstGeom prst="rect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6217920" y="1005840"/>
            <a:ext cx="257860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QS8 — Equity in Experience &amp; Outcomes</a:t>
            </a:r>
            <a:endParaRPr lang="en-US" sz="1200" dirty="0"/>
          </a:p>
        </p:txBody>
      </p:sp>
      <p:sp>
        <p:nvSpPr>
          <p:cNvPr id="33" name="Shape 31"/>
          <p:cNvSpPr/>
          <p:nvPr/>
        </p:nvSpPr>
        <p:spPr>
          <a:xfrm>
            <a:off x="6217920" y="1645920"/>
            <a:ext cx="82296" cy="82296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Text 32"/>
          <p:cNvSpPr/>
          <p:nvPr/>
        </p:nvSpPr>
        <p:spPr>
          <a:xfrm>
            <a:off x="6345936" y="1554480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of understanding population demographics &amp; deprivation</a:t>
            </a:r>
            <a:endParaRPr lang="en-US" sz="1050" dirty="0"/>
          </a:p>
        </p:txBody>
      </p:sp>
      <p:sp>
        <p:nvSpPr>
          <p:cNvPr id="35" name="Shape 33"/>
          <p:cNvSpPr/>
          <p:nvPr/>
        </p:nvSpPr>
        <p:spPr>
          <a:xfrm>
            <a:off x="6217920" y="2121408"/>
            <a:ext cx="82296" cy="82296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6345936" y="2029968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Reasonable adjustments for patients with disabilities</a:t>
            </a:r>
            <a:endParaRPr lang="en-US" sz="1050" dirty="0"/>
          </a:p>
        </p:txBody>
      </p:sp>
      <p:sp>
        <p:nvSpPr>
          <p:cNvPr id="37" name="Shape 35"/>
          <p:cNvSpPr/>
          <p:nvPr/>
        </p:nvSpPr>
        <p:spPr>
          <a:xfrm>
            <a:off x="6217920" y="2596896"/>
            <a:ext cx="82296" cy="82296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8" name="Text 36"/>
          <p:cNvSpPr/>
          <p:nvPr/>
        </p:nvSpPr>
        <p:spPr>
          <a:xfrm>
            <a:off x="6345936" y="2505456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Patient information in accessible formats and languages</a:t>
            </a:r>
            <a:endParaRPr lang="en-US" sz="1050" dirty="0"/>
          </a:p>
        </p:txBody>
      </p:sp>
      <p:sp>
        <p:nvSpPr>
          <p:cNvPr id="39" name="Shape 37"/>
          <p:cNvSpPr/>
          <p:nvPr/>
        </p:nvSpPr>
        <p:spPr>
          <a:xfrm>
            <a:off x="6217920" y="3072384"/>
            <a:ext cx="82296" cy="82296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0" name="Text 38"/>
          <p:cNvSpPr/>
          <p:nvPr/>
        </p:nvSpPr>
        <p:spPr>
          <a:xfrm>
            <a:off x="6345936" y="2980944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 inequalities identified and acted upon</a:t>
            </a:r>
            <a:endParaRPr lang="en-US" sz="1050" dirty="0"/>
          </a:p>
        </p:txBody>
      </p:sp>
      <p:sp>
        <p:nvSpPr>
          <p:cNvPr id="41" name="Shape 39"/>
          <p:cNvSpPr/>
          <p:nvPr/>
        </p:nvSpPr>
        <p:spPr>
          <a:xfrm>
            <a:off x="6217920" y="3547872"/>
            <a:ext cx="82296" cy="82296"/>
          </a:xfrm>
          <a:prstGeom prst="ellipse">
            <a:avLst/>
          </a:prstGeom>
          <a:solidFill>
            <a:srgbClr val="6B21A8"/>
          </a:solidFill>
          <a:ln w="12700">
            <a:solidFill>
              <a:srgbClr val="6B21A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2" name="Text 40"/>
          <p:cNvSpPr/>
          <p:nvPr/>
        </p:nvSpPr>
        <p:spPr>
          <a:xfrm>
            <a:off x="6345936" y="3456432"/>
            <a:ext cx="24505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Monitoring of outcomes across different patient groups</a:t>
            </a:r>
            <a:endParaRPr lang="en-US" sz="1050" dirty="0"/>
          </a:p>
        </p:txBody>
      </p:sp>
      <p:sp>
        <p:nvSpPr>
          <p:cNvPr id="43" name="Text 41"/>
          <p:cNvSpPr/>
          <p:nvPr/>
        </p:nvSpPr>
        <p:spPr>
          <a:xfrm>
            <a:off x="365760" y="4736592"/>
            <a:ext cx="8412480" cy="91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Tip: If GP Patient Survey access scores are below average, prepare a written action plan before the inspector asks — proactive self-awareness is always viewed favourably.</a:t>
            </a:r>
            <a:endParaRPr lang="en-US" sz="1000" dirty="0"/>
          </a:p>
        </p:txBody>
      </p:sp>
      <p:sp>
        <p:nvSpPr>
          <p:cNvPr id="44" name="Shape 42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5" name="Text 43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4F8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86868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0"/>
            <a:ext cx="8229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🔵  WELL-LED — Quality Statements 9 &amp; 10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365760" y="960120"/>
            <a:ext cx="4160520" cy="373075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65760" y="960120"/>
            <a:ext cx="64008" cy="3730752"/>
          </a:xfrm>
          <a:prstGeom prst="rect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548640" y="1005840"/>
            <a:ext cx="385876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QS9 — Shared Direction &amp; Culture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548640" y="1664208"/>
            <a:ext cx="82296" cy="82296"/>
          </a:xfrm>
          <a:prstGeom prst="ellipse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676656" y="1554480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clear, documented practice vision known to all staff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548640" y="2157984"/>
            <a:ext cx="82296" cy="82296"/>
          </a:xfrm>
          <a:prstGeom prst="ellipse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676656" y="2048256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values that are visible, lived and understood — not just on a wall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548640" y="2651760"/>
            <a:ext cx="82296" cy="82296"/>
          </a:xfrm>
          <a:prstGeom prst="ellipse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676656" y="2542032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Shared direction between partners, clinical and non-clinical staff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548640" y="3145536"/>
            <a:ext cx="82296" cy="82296"/>
          </a:xfrm>
          <a:prstGeom prst="ellipse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676656" y="3035808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culture of openness — staff feel able to contribute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548640" y="3639312"/>
            <a:ext cx="82296" cy="82296"/>
          </a:xfrm>
          <a:prstGeom prst="ellipse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676656" y="3529584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New staff introduced to values and culture during induction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133088"/>
            <a:ext cx="82296" cy="82296"/>
          </a:xfrm>
          <a:prstGeom prst="ellipse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676656" y="4023360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Vision and values reviewed with staff involvement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4800600" y="960120"/>
            <a:ext cx="4160520" cy="373075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Shape 18"/>
          <p:cNvSpPr/>
          <p:nvPr/>
        </p:nvSpPr>
        <p:spPr>
          <a:xfrm>
            <a:off x="4800600" y="960120"/>
            <a:ext cx="64008" cy="3730752"/>
          </a:xfrm>
          <a:prstGeom prst="rect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983480" y="1005840"/>
            <a:ext cx="385876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QS10 — Governance, Management &amp; Sustainability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983480" y="1664208"/>
            <a:ext cx="82296" cy="82296"/>
          </a:xfrm>
          <a:prstGeom prst="ellipse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5111496" y="1554480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Governance lead and regular minuted meetings (clinical governance, partners, staff)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4983480" y="2157984"/>
            <a:ext cx="82296" cy="82296"/>
          </a:xfrm>
          <a:prstGeom prst="ellipse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5111496" y="2048256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 risk register with owners and mitigating actions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4983480" y="2651760"/>
            <a:ext cx="82296" cy="82296"/>
          </a:xfrm>
          <a:prstGeom prst="ellipse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5111496" y="2542032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CQC notifications submitted accurately and on time (Reg 16, 17, 18)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4983480" y="3145536"/>
            <a:ext cx="82296" cy="82296"/>
          </a:xfrm>
          <a:prstGeom prst="ellipse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5111496" y="3035808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Policies index — all key policies current and reviewed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4983480" y="3639312"/>
            <a:ext cx="82296" cy="82296"/>
          </a:xfrm>
          <a:prstGeom prst="ellipse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5111496" y="3529584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Information governance: DSP Toolkit complete, Caldicott Guardian identified</a:t>
            </a:r>
            <a:endParaRPr lang="en-US" sz="1050" dirty="0"/>
          </a:p>
        </p:txBody>
      </p:sp>
      <p:sp>
        <p:nvSpPr>
          <p:cNvPr id="32" name="Shape 30"/>
          <p:cNvSpPr/>
          <p:nvPr/>
        </p:nvSpPr>
        <p:spPr>
          <a:xfrm>
            <a:off x="4983480" y="4133088"/>
            <a:ext cx="82296" cy="82296"/>
          </a:xfrm>
          <a:prstGeom prst="ellipse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3" name="Text 31"/>
          <p:cNvSpPr/>
          <p:nvPr/>
        </p:nvSpPr>
        <p:spPr>
          <a:xfrm>
            <a:off x="5111496" y="4023360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D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Business continuity plan reviewed and tested</a:t>
            </a:r>
            <a:endParaRPr lang="en-US" sz="1050" dirty="0"/>
          </a:p>
        </p:txBody>
      </p:sp>
      <p:sp>
        <p:nvSpPr>
          <p:cNvPr id="34" name="Text 32"/>
          <p:cNvSpPr/>
          <p:nvPr/>
        </p:nvSpPr>
        <p:spPr>
          <a:xfrm>
            <a:off x="365760" y="4736592"/>
            <a:ext cx="8412480" cy="91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Tip: Governance ties everything together. An empty risk register, out-of-date policies or irregular governance meetings risk immediate escalation to a full inspection.</a:t>
            </a:r>
            <a:endParaRPr lang="en-US" sz="1000" dirty="0"/>
          </a:p>
        </p:txBody>
      </p:sp>
      <p:sp>
        <p:nvSpPr>
          <p:cNvPr id="35" name="Shape 33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4F8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868680"/>
          </a:xfrm>
          <a:prstGeom prst="rect">
            <a:avLst/>
          </a:prstGeom>
          <a:solidFill>
            <a:srgbClr val="0D2240"/>
          </a:solidFill>
          <a:ln w="12700">
            <a:solidFill>
              <a:srgbClr val="0D224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0"/>
            <a:ext cx="8229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Prepare — Practical Steps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320040" y="960120"/>
            <a:ext cx="416052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20040" y="960120"/>
            <a:ext cx="64008" cy="1170432"/>
          </a:xfrm>
          <a:prstGeom prst="rect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502920" y="1051560"/>
            <a:ext cx="38404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📁  Build a Single Preparation Pack</a:t>
            </a:r>
            <a:endParaRPr lang="en-US" sz="1250" dirty="0"/>
          </a:p>
        </p:txBody>
      </p:sp>
      <p:sp>
        <p:nvSpPr>
          <p:cNvPr id="7" name="Text 5"/>
          <p:cNvSpPr/>
          <p:nvPr/>
        </p:nvSpPr>
        <p:spPr>
          <a:xfrm>
            <a:off x="502920" y="1417320"/>
            <a:ext cx="38404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Policy index, training matrix, complaints log, governance minutes, risk register and key safety records — all in one place.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320040" y="2240280"/>
            <a:ext cx="416052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320040" y="2240280"/>
            <a:ext cx="64008" cy="1170432"/>
          </a:xfrm>
          <a:prstGeom prst="rect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502920" y="2331720"/>
            <a:ext cx="38404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🏃  Walk Your Premises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02920" y="2697480"/>
            <a:ext cx="38404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 fire exits, emergency kit, vaccine storage, fridge logs, room condition, cleaning assurance and maintenance records.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2553779" y="3520440"/>
            <a:ext cx="416052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2553779" y="3520440"/>
            <a:ext cx="64008" cy="1170432"/>
          </a:xfrm>
          <a:prstGeom prst="rect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2736659" y="3611880"/>
            <a:ext cx="38404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👥  Brief Your Whole Team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2736659" y="3977640"/>
            <a:ext cx="38404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staff member may be spoken to individually. Keep the message simple: what do we do well, how do we raise concerns, what has changed.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4800600" y="960120"/>
            <a:ext cx="416052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4800600" y="960120"/>
            <a:ext cx="64008" cy="1170432"/>
          </a:xfrm>
          <a:prstGeom prst="rect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4983480" y="1051560"/>
            <a:ext cx="38404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📋  Test Evidence, Not Just Policy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4983480" y="1417320"/>
            <a:ext cx="38404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Managers, partners and frontline staff should be able to explain how processes work in practice — not just point to a document.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800600" y="2240280"/>
            <a:ext cx="4160520" cy="1170432"/>
          </a:xfrm>
          <a:prstGeom prst="rect">
            <a:avLst/>
          </a:prstGeom>
          <a:solidFill>
            <a:srgbClr val="FFFFFF"/>
          </a:solidFill>
          <a:ln w="6350">
            <a:solidFill>
              <a:srgbClr val="D0E8F0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4800600" y="2240280"/>
            <a:ext cx="64008" cy="1170432"/>
          </a:xfrm>
          <a:prstGeom prst="rect">
            <a:avLst/>
          </a:prstGeom>
          <a:solidFill>
            <a:srgbClr val="D97706"/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4983480" y="2331720"/>
            <a:ext cx="38404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D22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⚠️  Document Known Gaps</a:t>
            </a:r>
            <a:endParaRPr lang="en-US" sz="1250" dirty="0"/>
          </a:p>
        </p:txBody>
      </p:sp>
      <p:sp>
        <p:nvSpPr>
          <p:cNvPr id="23" name="Text 21"/>
          <p:cNvSpPr/>
          <p:nvPr/>
        </p:nvSpPr>
        <p:spPr>
          <a:xfrm>
            <a:off x="4983480" y="2697480"/>
            <a:ext cx="38404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visible improvement plan is far stronger than pretending gaps don't exist. Inspectors respond well to self-awareness with a clear plan.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D2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548640" y="-457200"/>
            <a:ext cx="3200400" cy="3200400"/>
          </a:xfrm>
          <a:prstGeom prst="ellipse">
            <a:avLst/>
          </a:prstGeom>
          <a:solidFill>
            <a:srgbClr val="006272">
              <a:alpha val="16000"/>
            </a:srgbClr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132320" y="3291840"/>
            <a:ext cx="3200400" cy="3200400"/>
          </a:xfrm>
          <a:prstGeom prst="ellipse">
            <a:avLst/>
          </a:prstGeom>
          <a:solidFill>
            <a:srgbClr val="D97706">
              <a:alpha val="16000"/>
            </a:srgbClr>
          </a:solidFill>
          <a:ln w="12700">
            <a:solidFill>
              <a:srgbClr val="D9770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457200" y="182880"/>
            <a:ext cx="8229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Takeaways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365760" y="914400"/>
            <a:ext cx="8412480" cy="539496"/>
          </a:xfrm>
          <a:prstGeom prst="rect">
            <a:avLst/>
          </a:prstGeom>
          <a:solidFill>
            <a:srgbClr val="142F55"/>
          </a:solidFill>
          <a:ln w="6350">
            <a:solidFill>
              <a:srgbClr val="1A407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365760" y="914400"/>
            <a:ext cx="54864" cy="539496"/>
          </a:xfrm>
          <a:prstGeom prst="rect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530352" y="914400"/>
            <a:ext cx="8092440" cy="5394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🕐  March 2026: Assessments have already started — practices must act now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365760" y="1527048"/>
            <a:ext cx="8412480" cy="539496"/>
          </a:xfrm>
          <a:prstGeom prst="rect">
            <a:avLst/>
          </a:prstGeom>
          <a:solidFill>
            <a:srgbClr val="142F55"/>
          </a:solidFill>
          <a:ln w="6350">
            <a:solidFill>
              <a:srgbClr val="1A407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365760" y="1527048"/>
            <a:ext cx="54864" cy="539496"/>
          </a:xfrm>
          <a:prstGeom prst="rect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530352" y="1527048"/>
            <a:ext cx="8092440" cy="5394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📊  10 non-clinical quality statements are the focus — governance, culture, staffing, access, equity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365760" y="2139696"/>
            <a:ext cx="8412480" cy="539496"/>
          </a:xfrm>
          <a:prstGeom prst="rect">
            <a:avLst/>
          </a:prstGeom>
          <a:solidFill>
            <a:srgbClr val="142F55"/>
          </a:solidFill>
          <a:ln w="6350">
            <a:solidFill>
              <a:srgbClr val="1A407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Shape 10"/>
          <p:cNvSpPr/>
          <p:nvPr/>
        </p:nvSpPr>
        <p:spPr>
          <a:xfrm>
            <a:off x="365760" y="2139696"/>
            <a:ext cx="54864" cy="539496"/>
          </a:xfrm>
          <a:prstGeom prst="rect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530352" y="2139696"/>
            <a:ext cx="8092440" cy="5394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⚡  Only 5 working days' notice — practices must remain inspection-ready at all times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365760" y="2752344"/>
            <a:ext cx="8412480" cy="539496"/>
          </a:xfrm>
          <a:prstGeom prst="rect">
            <a:avLst/>
          </a:prstGeom>
          <a:solidFill>
            <a:srgbClr val="142F55"/>
          </a:solidFill>
          <a:ln w="6350">
            <a:solidFill>
              <a:srgbClr val="1A407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365760" y="2752344"/>
            <a:ext cx="54864" cy="539496"/>
          </a:xfrm>
          <a:prstGeom prst="rect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530352" y="2752344"/>
            <a:ext cx="8092440" cy="5394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🔺  CQC will escalate to a full inspection with GP Specialist Advisors if concerns are identified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365760" y="3364992"/>
            <a:ext cx="8412480" cy="539496"/>
          </a:xfrm>
          <a:prstGeom prst="rect">
            <a:avLst/>
          </a:prstGeom>
          <a:solidFill>
            <a:srgbClr val="142F55"/>
          </a:solidFill>
          <a:ln w="6350">
            <a:solidFill>
              <a:srgbClr val="1A407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365760" y="3364992"/>
            <a:ext cx="54864" cy="539496"/>
          </a:xfrm>
          <a:prstGeom prst="rect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530352" y="3364992"/>
            <a:ext cx="8092440" cy="5394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📂  Evidence must be real and accessible — not just in policy documents no one can find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365760" y="3977640"/>
            <a:ext cx="8412480" cy="539496"/>
          </a:xfrm>
          <a:prstGeom prst="rect">
            <a:avLst/>
          </a:prstGeom>
          <a:solidFill>
            <a:srgbClr val="142F55"/>
          </a:solidFill>
          <a:ln w="6350">
            <a:solidFill>
              <a:srgbClr val="1A407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365760" y="3977640"/>
            <a:ext cx="54864" cy="539496"/>
          </a:xfrm>
          <a:prstGeom prst="rect">
            <a:avLst/>
          </a:prstGeom>
          <a:solidFill>
            <a:srgbClr val="00899E"/>
          </a:solidFill>
          <a:ln w="12700">
            <a:solidFill>
              <a:srgbClr val="00899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530352" y="3977640"/>
            <a:ext cx="8092440" cy="5394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 Honest, documented improvement plans beat denial every time</a:t>
            </a:r>
            <a:endParaRPr lang="en-US" sz="1300" dirty="0"/>
          </a:p>
        </p:txBody>
      </p:sp>
      <p:sp>
        <p:nvSpPr>
          <p:cNvPr id="23" name="Shape 21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006272"/>
          </a:solidFill>
          <a:ln w="12700">
            <a:solidFill>
              <a:srgbClr val="00627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1417</Words>
  <Application>Microsoft Office PowerPoint</Application>
  <PresentationFormat>On-screen Show (16:9)</PresentationFormat>
  <Paragraphs>195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CQC Returning to Good and Outstanding</dc:title>
  <dc:subject>PptxGenJS Presentation</dc:subject>
  <dc:creator>Haresign Consulting</dc:creator>
  <cp:lastModifiedBy>Haresign Benjamin (5PM) POOL MC NHS WARWICKSHIRE</cp:lastModifiedBy>
  <cp:revision>2</cp:revision>
  <dcterms:created xsi:type="dcterms:W3CDTF">2026-04-29T07:50:46Z</dcterms:created>
  <dcterms:modified xsi:type="dcterms:W3CDTF">2026-04-29T07:54:58Z</dcterms:modified>
</cp:coreProperties>
</file>