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3" d="100"/>
          <a:sy n="143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826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27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7498080" y="-548640"/>
            <a:ext cx="3200400" cy="3200400"/>
          </a:xfrm>
          <a:prstGeom prst="ellipse">
            <a:avLst/>
          </a:prstGeom>
          <a:solidFill>
            <a:srgbClr val="1A3A5C">
              <a:alpha val="60000"/>
            </a:srgbClr>
          </a:solidFill>
          <a:ln w="12700">
            <a:solidFill>
              <a:srgbClr val="1A3A5C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8046720" y="731520"/>
            <a:ext cx="2011680" cy="2011680"/>
          </a:xfrm>
          <a:prstGeom prst="ellipse">
            <a:avLst/>
          </a:prstGeom>
          <a:solidFill>
            <a:srgbClr val="00897B">
              <a:alpha val="30000"/>
            </a:srgbClr>
          </a:solidFill>
          <a:ln w="12700">
            <a:solidFill>
              <a:srgbClr val="00897B">
                <a:alpha val="3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548640" y="640080"/>
            <a:ext cx="7772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0089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2026/27 GMS CONTRACT UPDATE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48640" y="1005840"/>
            <a:ext cx="80467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GPAD Data Requirements</a:t>
            </a:r>
            <a:endParaRPr lang="en-US" sz="4400" dirty="0"/>
          </a:p>
        </p:txBody>
      </p:sp>
      <p:sp>
        <p:nvSpPr>
          <p:cNvPr id="7" name="Text 5"/>
          <p:cNvSpPr/>
          <p:nvPr/>
        </p:nvSpPr>
        <p:spPr>
          <a:xfrm>
            <a:off x="548640" y="2194560"/>
            <a:ext cx="7772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AECD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Practice Appointments Data &amp;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AECD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Same-Day Urgent Access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457200" y="4434840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B9D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· General Practice · GP Contract 2026/27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Has Changed in 2026/27?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188720"/>
            <a:ext cx="4114800" cy="3474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188720"/>
            <a:ext cx="4114800" cy="41148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11480" y="120700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New Requirement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502920" y="1691640"/>
            <a:ext cx="3840480" cy="2834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published guidance in March 2026 introducing a formal contractual requirement:</a:t>
            </a:r>
            <a:endParaRPr lang="en-US" sz="1200" dirty="0"/>
          </a:p>
          <a:p>
            <a:pPr marL="0" indent="0">
              <a:buNone/>
            </a:pPr>
            <a:r>
              <a:rPr lang="en-US" sz="6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patients identified as clinically urgent must be offered a same-day appointment.</a:t>
            </a:r>
            <a:endParaRPr lang="en-US" sz="1200" dirty="0"/>
          </a:p>
          <a:p>
            <a:pPr marL="0" indent="0">
              <a:buNone/>
            </a:pPr>
            <a:r>
              <a:rPr lang="en-US" sz="6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applies to patients presenting by telephone, walk-in or online.</a:t>
            </a:r>
            <a:endParaRPr lang="en-US" sz="1200" dirty="0"/>
          </a:p>
          <a:p>
            <a:pPr marL="0" indent="0">
              <a:buNone/>
            </a:pPr>
            <a:r>
              <a:rPr lang="en-US" sz="6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0" indent="0">
              <a:buNone/>
            </a:pPr>
            <a:r>
              <a:rPr lang="en-US" sz="12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is not a new clinical standard — but it is now formally measured and monitored.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663440" y="1188720"/>
            <a:ext cx="4114800" cy="3474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4663440" y="1188720"/>
            <a:ext cx="4114800" cy="41148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709160" y="1207008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Monitoring Areas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754880" y="1783080"/>
            <a:ext cx="54864" cy="77724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92040" y="1783080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Clinically Urgent Same-Day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892040" y="2121408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Acute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4754880" y="2788920"/>
            <a:ext cx="54864" cy="77724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892040" y="2788920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Non-Urgent Within 7 Days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892040" y="3127248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Routine / Care Home Visit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4754880" y="3794760"/>
            <a:ext cx="54864" cy="77724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892040" y="3794760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Non-Urgent Within 14 Days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892040" y="4133088"/>
            <a:ext cx="3749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Routine / Care Home Visit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14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Performance is Measured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143000"/>
            <a:ext cx="8229600" cy="1809214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640080" y="1234440"/>
            <a:ext cx="7863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Clinically Urgent Same-Day Performance Formula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640080" y="1645920"/>
            <a:ext cx="347472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731520" y="1691640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NUMERATOR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731520" y="1965960"/>
            <a:ext cx="32918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Appointments mapped to General Consultation Acute taken on the same day as booked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206240" y="1737360"/>
            <a:ext cx="731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÷</a:t>
            </a:r>
            <a:endParaRPr lang="en-US" sz="3600" dirty="0"/>
          </a:p>
        </p:txBody>
      </p:sp>
      <p:sp>
        <p:nvSpPr>
          <p:cNvPr id="10" name="Shape 8"/>
          <p:cNvSpPr/>
          <p:nvPr/>
        </p:nvSpPr>
        <p:spPr>
          <a:xfrm>
            <a:off x="5029200" y="1645920"/>
            <a:ext cx="347472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120640" y="1691640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DENOMINATOR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5120640" y="1965960"/>
            <a:ext cx="32918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appointments mapped to General Consultation Acute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57200" y="3337560"/>
            <a:ext cx="2606040" cy="1156067"/>
          </a:xfrm>
          <a:prstGeom prst="rect">
            <a:avLst/>
          </a:prstGeom>
          <a:solidFill>
            <a:srgbClr val="FFFFFF"/>
          </a:solidFill>
          <a:ln w="12700">
            <a:solidFill>
              <a:srgbClr val="D1E0F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457200" y="3122027"/>
            <a:ext cx="2606040" cy="73152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566928" y="3213467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Calculated Monthly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66928" y="3533507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Performance is reported each calendar month using your GPAD submission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3291840" y="3337560"/>
            <a:ext cx="2606040" cy="1156067"/>
          </a:xfrm>
          <a:prstGeom prst="rect">
            <a:avLst/>
          </a:prstGeom>
          <a:solidFill>
            <a:srgbClr val="FFFFFF"/>
          </a:solidFill>
          <a:ln w="12700">
            <a:solidFill>
              <a:srgbClr val="D1E0F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3291840" y="3122027"/>
            <a:ext cx="2606040" cy="73152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3401568" y="3213467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 Monitored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3401568" y="3533507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ICBs will monitor results and are expected to support practices in meeting the requirement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6126480" y="3337560"/>
            <a:ext cx="2606040" cy="1156067"/>
          </a:xfrm>
          <a:prstGeom prst="rect">
            <a:avLst/>
          </a:prstGeom>
          <a:solidFill>
            <a:srgbClr val="FFFFFF"/>
          </a:solidFill>
          <a:ln w="12700">
            <a:solidFill>
              <a:srgbClr val="D1E0F0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6126480" y="3122027"/>
            <a:ext cx="2606040" cy="73152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6236208" y="3213467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Data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6236208" y="3533507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will be made publicly available through the existing GPAD collection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14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Problem: Slot Mapping Drift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457200" y="1097280"/>
            <a:ext cx="8229600" cy="685800"/>
          </a:xfrm>
          <a:prstGeom prst="rect">
            <a:avLst/>
          </a:prstGeom>
          <a:solidFill>
            <a:srgbClr val="FFF3CD"/>
          </a:solidFill>
          <a:ln w="12700">
            <a:solidFill>
              <a:srgbClr val="FFB8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640080" y="1170432"/>
            <a:ext cx="78638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45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NHS England has acknowledged that mapping drift is widespread. Since national categories were introduced in 2021, many practices have added new slot types or changed triage pathways — without keeping national category mappings up to date.</a:t>
            </a:r>
            <a:endParaRPr lang="en-US" sz="1100" dirty="0"/>
          </a:p>
        </p:txBody>
      </p:sp>
      <p:sp>
        <p:nvSpPr>
          <p:cNvPr id="6" name="Shape 4"/>
          <p:cNvSpPr/>
          <p:nvPr/>
        </p:nvSpPr>
        <p:spPr>
          <a:xfrm>
            <a:off x="457200" y="1920240"/>
            <a:ext cx="393192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457200" y="1920240"/>
            <a:ext cx="3931920" cy="45720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48640" y="196596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1: Compliance Looks Worse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594360" y="2186726"/>
            <a:ext cx="365760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same-day urgent appointments are mapped to Routine or another non-acute category, they won't count in your numerator.</a:t>
            </a:r>
            <a:endParaRPr lang="en-US" sz="1200" dirty="0"/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could be delivering excellent care that is completely invisible in the data.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754880" y="1920240"/>
            <a:ext cx="3931920" cy="2240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4754880" y="1920240"/>
            <a:ext cx="3931920" cy="45720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46320" y="196596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2: Data Quality Flags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892040" y="2186726"/>
            <a:ext cx="365760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Inconsistently mapped appointments — clinical activity mapped to Admin or Not in Contract categories — are picked up by ICB dashboards as data quality issues.</a:t>
            </a:r>
            <a:endParaRPr lang="en-US" sz="1200" dirty="0"/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actively works against you during ICB monitoring.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57200" y="4709160"/>
            <a:ext cx="8229600" cy="274320"/>
          </a:xfrm>
          <a:prstGeom prst="rect">
            <a:avLst/>
          </a:prstGeom>
          <a:solidFill>
            <a:srgbClr val="DA291C">
              <a:alpha val="15000"/>
            </a:srgbClr>
          </a:solidFill>
          <a:ln w="12700">
            <a:solidFill>
              <a:srgbClr val="DA291C">
                <a:alpha val="1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594360" y="4403491"/>
            <a:ext cx="7955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March 2026 guidance explicitly asks practices to prioritise appointment book slot mapping review before ICB monitoring is fully embedded.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14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Decides Urgency?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097280"/>
            <a:ext cx="8412480" cy="96012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548640" y="1170432"/>
            <a:ext cx="8046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GP practice decides — the same way they do now.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48640" y="1609344"/>
            <a:ext cx="80467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decision is based on the patient's presenting complaint. No retrospective clinical judgement is required.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65760" y="2109648"/>
            <a:ext cx="2651760" cy="21488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365760" y="2109648"/>
            <a:ext cx="2651760" cy="50292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75488" y="2155368"/>
            <a:ext cx="2423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⏱  Decision Point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75488" y="2704008"/>
            <a:ext cx="243230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Urgency is assessed at the point of patient contact — when they present by telephone, walk-in or online. It is not a retrospective clinical judgement made after the appointment.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3200400" y="2109648"/>
            <a:ext cx="2651760" cy="21488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3200400" y="2109648"/>
            <a:ext cx="2651760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310128" y="2155368"/>
            <a:ext cx="2423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🩺  Clinical Discretion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310128" y="2704008"/>
            <a:ext cx="243230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Practices retain full clinical discretion on what constitutes 'clinically urgent'. There is no mandated national list. The practice applies its own judgement, as now.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6035040" y="2109648"/>
            <a:ext cx="2651760" cy="21488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6035040" y="2109648"/>
            <a:ext cx="2651760" cy="50292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144768" y="2155368"/>
            <a:ext cx="2423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  ICB Role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6144768" y="2704008"/>
            <a:ext cx="2432304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ICBs will monitor and support practices to achieve the requirement. They are not expected to second-guess individual urgency decisions — monitoring is at aggregate data level.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365760" y="4453128"/>
            <a:ext cx="8412480" cy="256032"/>
          </a:xfrm>
          <a:prstGeom prst="rect">
            <a:avLst/>
          </a:prstGeom>
          <a:solidFill>
            <a:srgbClr val="00897B">
              <a:alpha val="12000"/>
            </a:srgbClr>
          </a:solidFill>
          <a:ln w="12700">
            <a:solidFill>
              <a:srgbClr val="00897B">
                <a:alpha val="12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548640" y="4471416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i="1" dirty="0">
                <a:solidFill>
                  <a:srgbClr val="0F27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"The practice decides urgency — based on presenting complaint, not retrospective judgement." — NHS England, March 2026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14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Contract Expects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143000"/>
            <a:ext cx="2697480" cy="31677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143000"/>
            <a:ext cx="2697480" cy="96012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475488" y="1234440"/>
            <a:ext cx="822960" cy="256032"/>
          </a:xfrm>
          <a:prstGeom prst="rect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484632" y="1243584"/>
            <a:ext cx="80467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day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475488" y="1527048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Clinically Urgent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475488" y="1764792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0E4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Same-Day Access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57200" y="2176272"/>
            <a:ext cx="2514600" cy="457200"/>
          </a:xfrm>
          <a:prstGeom prst="rect">
            <a:avLst/>
          </a:prstGeom>
          <a:solidFill>
            <a:srgbClr val="F0F4F9"/>
          </a:solidFill>
          <a:ln w="12700">
            <a:solidFill>
              <a:srgbClr val="D0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02920" y="2212848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b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GPAD Category: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502920" y="2377440"/>
            <a:ext cx="24231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Acute</a:t>
            </a:r>
            <a:endParaRPr lang="en-US" sz="850" dirty="0"/>
          </a:p>
        </p:txBody>
      </p:sp>
      <p:sp>
        <p:nvSpPr>
          <p:cNvPr id="13" name="Text 11"/>
          <p:cNvSpPr/>
          <p:nvPr/>
        </p:nvSpPr>
        <p:spPr>
          <a:xfrm>
            <a:off x="502920" y="2377440"/>
            <a:ext cx="242316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Patients the practice identifies as clinically urgent must be offered same-day response — face to face, telephone, video, or same-day clinical decision-making with documented safety-netting.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200400" y="1143000"/>
            <a:ext cx="2697480" cy="31677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200400" y="1143000"/>
            <a:ext cx="2697480" cy="9601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3310128" y="1234440"/>
            <a:ext cx="822960" cy="256032"/>
          </a:xfrm>
          <a:prstGeom prst="rect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3319272" y="1243584"/>
            <a:ext cx="80467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≤ 7 days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3310128" y="1527048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Non-Clinically Urgent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3310128" y="1764792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0E4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7 Days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3291840" y="2176272"/>
            <a:ext cx="2514600" cy="457200"/>
          </a:xfrm>
          <a:prstGeom prst="rect">
            <a:avLst/>
          </a:prstGeom>
          <a:solidFill>
            <a:srgbClr val="F0F4F9"/>
          </a:solidFill>
          <a:ln w="12700">
            <a:solidFill>
              <a:srgbClr val="D0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3337560" y="2212848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b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GPAD Category:</a:t>
            </a:r>
            <a:endParaRPr lang="en-US" sz="750" dirty="0"/>
          </a:p>
        </p:txBody>
      </p:sp>
      <p:sp>
        <p:nvSpPr>
          <p:cNvPr id="22" name="Text 20"/>
          <p:cNvSpPr/>
          <p:nvPr/>
        </p:nvSpPr>
        <p:spPr>
          <a:xfrm>
            <a:off x="3337560" y="2377440"/>
            <a:ext cx="24231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Routine / Care Home Visit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3337560" y="2377440"/>
            <a:ext cx="242316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key threshold for routine access monitoring. ICBs will use this data to understand demand and support service improvement.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035040" y="1143000"/>
            <a:ext cx="2697480" cy="3167743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6035040" y="1143000"/>
            <a:ext cx="2697480" cy="96012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4"/>
          <p:cNvSpPr/>
          <p:nvPr/>
        </p:nvSpPr>
        <p:spPr>
          <a:xfrm>
            <a:off x="6144768" y="1234440"/>
            <a:ext cx="822960" cy="256032"/>
          </a:xfrm>
          <a:prstGeom prst="rect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153912" y="1243584"/>
            <a:ext cx="804672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≤ 14 days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6144768" y="1527048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Non-Clinically Urgent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6144768" y="1764792"/>
            <a:ext cx="24688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D0E4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14 Days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6126480" y="2176272"/>
            <a:ext cx="2514600" cy="457200"/>
          </a:xfrm>
          <a:prstGeom prst="rect">
            <a:avLst/>
          </a:prstGeom>
          <a:solidFill>
            <a:srgbClr val="F0F4F9"/>
          </a:solidFill>
          <a:ln w="12700">
            <a:solidFill>
              <a:srgbClr val="D0D8E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6172200" y="2212848"/>
            <a:ext cx="242316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b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GPAD Category:</a:t>
            </a:r>
            <a:endParaRPr lang="en-US" sz="750" dirty="0"/>
          </a:p>
        </p:txBody>
      </p:sp>
      <p:sp>
        <p:nvSpPr>
          <p:cNvPr id="32" name="Text 30"/>
          <p:cNvSpPr/>
          <p:nvPr/>
        </p:nvSpPr>
        <p:spPr>
          <a:xfrm>
            <a:off x="6172200" y="2377440"/>
            <a:ext cx="24231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50" i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Consultation Routine / Care Home Visit</a:t>
            </a:r>
            <a:endParaRPr lang="en-US" sz="850" dirty="0"/>
          </a:p>
        </p:txBody>
      </p:sp>
      <p:sp>
        <p:nvSpPr>
          <p:cNvPr id="33" name="Text 31"/>
          <p:cNvSpPr/>
          <p:nvPr/>
        </p:nvSpPr>
        <p:spPr>
          <a:xfrm>
            <a:off x="6172200" y="2377440"/>
            <a:ext cx="242316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Secondary access threshold. Underpinning all metrics is data quality — appointments must be mapped correctly before any performance figures can be trusted.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365760" y="4498848"/>
            <a:ext cx="84124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Note: Unplanned Clinical Activity, Walk-in and Home Visit categories are excluded from non-urgent calculations as they can be either urgent or routine.</a:t>
            </a:r>
            <a:endParaRPr lang="en-US" sz="800" dirty="0"/>
          </a:p>
        </p:txBody>
      </p:sp>
      <p:sp>
        <p:nvSpPr>
          <p:cNvPr id="35" name="Shape 33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6" name="Text 34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37" name="Text 35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14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Action Required: Four Steps for Your Practice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143000"/>
            <a:ext cx="411480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502920" y="1325880"/>
            <a:ext cx="548640" cy="548640"/>
          </a:xfrm>
          <a:prstGeom prst="ellipse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02920" y="132588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161288" y="1298448"/>
            <a:ext cx="3200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Prioritise Urgent Slot Review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161288" y="1476107"/>
            <a:ext cx="3200400" cy="1261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all appointment book slots used for clinically urgent activity. Ensure each slot is mapped to General Consultation Acute in line with national category guidance.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65760" y="1143000"/>
            <a:ext cx="45719" cy="155448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4754880" y="1143000"/>
            <a:ext cx="411480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4892040" y="1325880"/>
            <a:ext cx="548640" cy="548640"/>
          </a:xfrm>
          <a:prstGeom prst="ellipse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92040" y="132588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5550408" y="1298448"/>
            <a:ext cx="3200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Audit All Other Slots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5550408" y="1476107"/>
            <a:ext cx="3200400" cy="1261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remaining appointment book slots against national category guidance. Some clinically urgent activity may be hidden in non-acute slots without the practice being aware.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754880" y="1143000"/>
            <a:ext cx="45719" cy="155448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365760" y="2815047"/>
            <a:ext cx="411480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502920" y="2997927"/>
            <a:ext cx="548640" cy="548640"/>
          </a:xfrm>
          <a:prstGeom prst="ellipse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502920" y="333756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161288" y="2970495"/>
            <a:ext cx="3200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Non-Urgent Category Mapping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161288" y="3135089"/>
            <a:ext cx="3200400" cy="1261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slot mapping against the categories used for non-urgent monitoring: General Consultation Routine and Care Home Visit. Ensure accuracy for 7- and 14-day reporting.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365760" y="2815047"/>
            <a:ext cx="45719" cy="155448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4754880" y="2815047"/>
            <a:ext cx="4114800" cy="15544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Shape 21"/>
          <p:cNvSpPr/>
          <p:nvPr/>
        </p:nvSpPr>
        <p:spPr>
          <a:xfrm>
            <a:off x="4892040" y="2997927"/>
            <a:ext cx="548640" cy="548640"/>
          </a:xfrm>
          <a:prstGeom prst="ellipse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892040" y="333756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5532121" y="2997927"/>
            <a:ext cx="3200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Your GPAD Dashboard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5550408" y="3135089"/>
            <a:ext cx="3200400" cy="1261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your individual GPAD dashboard to identify practice-specific issues. Dashboards are available for practices, PCNs and ICBs via NHS Digital.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4754880" y="2815047"/>
            <a:ext cx="45719" cy="155448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8" name="Shape 26"/>
          <p:cNvSpPr/>
          <p:nvPr/>
        </p:nvSpPr>
        <p:spPr>
          <a:xfrm>
            <a:off x="388619" y="4459663"/>
            <a:ext cx="8412480" cy="256032"/>
          </a:xfrm>
          <a:prstGeom prst="rect">
            <a:avLst/>
          </a:prstGeom>
          <a:solidFill>
            <a:srgbClr val="E0F2F1"/>
          </a:solidFill>
          <a:ln w="12700">
            <a:solidFill>
              <a:srgbClr val="E0F2F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548640" y="4453128"/>
            <a:ext cx="82296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0F27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  Dashboards: Practice GPAD (slot-level mapping review)  ·  PCN GPAD (network-level)  ·  ICB GPAD (system monitoring) — via NHS Digital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14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Data, Dashboards &amp; Key Risk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097280"/>
            <a:ext cx="4937760" cy="3383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097280"/>
            <a:ext cx="4937760" cy="4572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02920" y="1143000"/>
            <a:ext cx="4663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  Data &amp; Dashboards Available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38912" y="1719072"/>
            <a:ext cx="54864" cy="50292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594360" y="1719072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 Appointments Data Hub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594360" y="1965960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Central repository for guidance, policies, and national publications. Starting point for all GPAD work.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38912" y="2432304"/>
            <a:ext cx="54864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594360" y="2432304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Practice GPAD Dashboard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594360" y="2679192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Individual slot-level mapping review. Use to identify which slot types are incorrectly categorised.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438912" y="3145536"/>
            <a:ext cx="54864" cy="50292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594360" y="3145536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PCN GPAD Dashboard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594360" y="3392424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Network-level view. Useful for PCN leads comparing mapping quality across member practices.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438912" y="3858768"/>
            <a:ext cx="54864" cy="5029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594360" y="3858768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 GPAD Dashboard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594360" y="4105656"/>
            <a:ext cx="44805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 monitoring and support. ICBs use this to identify practices needing improvement support.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438912" y="4572000"/>
            <a:ext cx="4800600" cy="0"/>
          </a:xfrm>
          <a:prstGeom prst="rect">
            <a:avLst/>
          </a:prstGeom>
          <a:solidFill>
            <a:srgbClr val="E2EAF4"/>
          </a:solidFill>
          <a:ln w="12700">
            <a:solidFill>
              <a:srgbClr val="E2EAF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5532120" y="1097280"/>
            <a:ext cx="3246120" cy="3383280"/>
          </a:xfrm>
          <a:prstGeom prst="rect">
            <a:avLst/>
          </a:prstGeom>
          <a:solidFill>
            <a:srgbClr val="FFF0EE"/>
          </a:solidFill>
          <a:ln w="12700">
            <a:solidFill>
              <a:srgbClr val="DA291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5532120" y="1097280"/>
            <a:ext cx="3246120" cy="45720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5650992" y="1143000"/>
            <a:ext cx="3017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Key Risk if Not Acted On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5650992" y="1691640"/>
            <a:ext cx="3017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Inaccurate GPAD data leads to: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650992" y="2103120"/>
            <a:ext cx="301752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Poor performance scores reported publicly</a:t>
            </a:r>
            <a:endParaRPr lang="en-US" sz="1150" dirty="0"/>
          </a:p>
          <a:p>
            <a:pPr marL="342900" indent="-342900">
              <a:buSzPct val="100000"/>
              <a:buChar char="•"/>
            </a:pPr>
            <a:r>
              <a:rPr lang="en-US" sz="11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Missed improvement opportunities</a:t>
            </a:r>
            <a:endParaRPr lang="en-US" sz="1150" dirty="0"/>
          </a:p>
          <a:p>
            <a:pPr marL="342900" indent="-342900">
              <a:buSzPct val="100000"/>
              <a:buChar char="•"/>
            </a:pPr>
            <a:r>
              <a:rPr lang="en-US" sz="11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Failure to meet the 2026/27 GP Contract requirement</a:t>
            </a:r>
            <a:endParaRPr lang="en-US" sz="1150" dirty="0"/>
          </a:p>
          <a:p>
            <a:pPr marL="342900" indent="-342900">
              <a:buSzPct val="100000"/>
              <a:buChar char="•"/>
            </a:pPr>
            <a:r>
              <a:rPr lang="en-US" sz="11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ICB monitoring flags against the practice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457200" y="4507992"/>
            <a:ext cx="82296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GPAD: enquiries@nhsdigital.nhs.uk  ·  0300 303 5035   |   england.accesstogeneralpractice@nhs.net   |   england.gpcontracts@nhs.net</a:t>
            </a:r>
            <a:endParaRPr lang="en-US" sz="750" dirty="0"/>
          </a:p>
        </p:txBody>
      </p:sp>
      <p:sp>
        <p:nvSpPr>
          <p:cNvPr id="26" name="Shape 24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14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F27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8229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Five-Week Implementation Roadmap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82296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BBB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focused preparation programme to tighten triage, improve recording, and go live with confidence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228600" y="1632858"/>
            <a:ext cx="1508760" cy="2201091"/>
          </a:xfrm>
          <a:prstGeom prst="rect">
            <a:avLst/>
          </a:prstGeom>
          <a:solidFill>
            <a:srgbClr val="0A1F35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228600" y="1632858"/>
            <a:ext cx="1508760" cy="502920"/>
          </a:xfrm>
          <a:prstGeom prst="rect">
            <a:avLst/>
          </a:prstGeom>
          <a:solidFill>
            <a:srgbClr val="B85042"/>
          </a:solidFill>
          <a:ln w="12700">
            <a:solidFill>
              <a:srgbClr val="B8504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274320" y="1660290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274320" y="1879746"/>
            <a:ext cx="1417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 Current State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320040" y="1540110"/>
            <a:ext cx="132588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0C8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 appointment flow, same-day demand, call handling, online access settings, and current coding behaviour. Identify where the process breaks.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1965960" y="1632858"/>
            <a:ext cx="1508760" cy="2201091"/>
          </a:xfrm>
          <a:prstGeom prst="rect">
            <a:avLst/>
          </a:prstGeom>
          <a:solidFill>
            <a:srgbClr val="0A1F35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1965960" y="1632858"/>
            <a:ext cx="1508760" cy="5029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2011680" y="1660290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2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2011680" y="1879746"/>
            <a:ext cx="1417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Finalise Triage Rules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2057400" y="1422547"/>
            <a:ext cx="132588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0C8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 urgency categories, same-day response definitions, escalation routes and late-afternoon handling. Secure clinical sign-off.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3703320" y="1632858"/>
            <a:ext cx="1508760" cy="2201091"/>
          </a:xfrm>
          <a:prstGeom prst="rect">
            <a:avLst/>
          </a:prstGeom>
          <a:solidFill>
            <a:srgbClr val="0A1F35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3703320" y="1632858"/>
            <a:ext cx="1508760" cy="502920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3749040" y="1660290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3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3749040" y="1879746"/>
            <a:ext cx="1417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 Coding &amp; Front Desk</a:t>
            </a:r>
            <a:endParaRPr lang="en-US" sz="800" dirty="0"/>
          </a:p>
        </p:txBody>
      </p:sp>
      <p:sp>
        <p:nvSpPr>
          <p:cNvPr id="18" name="Text 16"/>
          <p:cNvSpPr/>
          <p:nvPr/>
        </p:nvSpPr>
        <p:spPr>
          <a:xfrm>
            <a:off x="3794760" y="1422547"/>
            <a:ext cx="132588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0C8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Configure urgency capture in the clinical system. Retrain reception to replace callback language with clear processing and timeframes.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5440680" y="1632858"/>
            <a:ext cx="1508760" cy="2201091"/>
          </a:xfrm>
          <a:prstGeom prst="rect">
            <a:avLst/>
          </a:prstGeom>
          <a:solidFill>
            <a:srgbClr val="0A1F35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5440680" y="1632858"/>
            <a:ext cx="1508760" cy="502920"/>
          </a:xfrm>
          <a:prstGeom prst="rect">
            <a:avLst/>
          </a:prstGeom>
          <a:solidFill>
            <a:srgbClr val="028090"/>
          </a:solidFill>
          <a:ln w="12700">
            <a:solidFill>
              <a:srgbClr val="02809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5486400" y="1660290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4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5486400" y="1879746"/>
            <a:ext cx="1417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in Live Conditions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5532120" y="1422547"/>
            <a:ext cx="132588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0C8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 the new approach for a full week. Track coding completeness, urgent same-day responses, failures, bottlenecks and staff adherence.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7178040" y="1632858"/>
            <a:ext cx="1508760" cy="2201091"/>
          </a:xfrm>
          <a:prstGeom prst="rect">
            <a:avLst/>
          </a:prstGeom>
          <a:solidFill>
            <a:srgbClr val="0A1F35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7178040" y="1632858"/>
            <a:ext cx="1508760" cy="50292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7223760" y="1660290"/>
            <a:ext cx="141732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5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7223760" y="1879746"/>
            <a:ext cx="1417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Buffer &amp; Go Live</a:t>
            </a:r>
            <a:endParaRPr lang="en-US" sz="800" dirty="0"/>
          </a:p>
        </p:txBody>
      </p:sp>
      <p:sp>
        <p:nvSpPr>
          <p:cNvPr id="28" name="Text 26"/>
          <p:cNvSpPr/>
          <p:nvPr/>
        </p:nvSpPr>
        <p:spPr>
          <a:xfrm>
            <a:off x="7269480" y="1422547"/>
            <a:ext cx="132588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B0C8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Brief the whole team, update public-facing information, and go into the requirement with a process that is understood, not guessed at.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457200" y="4828032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i="1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aim: Make sure clinically urgent patients receive a same-day clinical response — and your systems can prove it.</a:t>
            </a:r>
            <a:endParaRPr lang="en-US" sz="950" dirty="0"/>
          </a:p>
        </p:txBody>
      </p:sp>
      <p:sp>
        <p:nvSpPr>
          <p:cNvPr id="30" name="Shape 28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14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6B2D0F"/>
          </a:solidFill>
          <a:ln w="12700">
            <a:solidFill>
              <a:srgbClr val="6B2D0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Quality: Compliance Signals to Watch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143000"/>
            <a:ext cx="841248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143000"/>
            <a:ext cx="73152" cy="109728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502920" y="1280160"/>
            <a:ext cx="822960" cy="27432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02920" y="1280160"/>
            <a:ext cx="822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1463040" y="1234440"/>
            <a:ext cx="71323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Same-day appointments NOT mapped to Acute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463040" y="1581912"/>
            <a:ext cx="71323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Appointments booked and attended same day that sit outside General Consultation Acute. The most common source of underreported compliance.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Fix: Audit same-day slot types and remap to General Consultation Acute.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65760" y="2377440"/>
            <a:ext cx="841248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365760" y="2377440"/>
            <a:ext cx="73152" cy="109728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502920" y="2514600"/>
            <a:ext cx="822960" cy="2743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502920" y="2514600"/>
            <a:ext cx="822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MEDIUM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463040" y="2468880"/>
            <a:ext cx="71323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Acute appointments NOT seen same day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463040" y="2816352"/>
            <a:ext cx="71323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Appointments classified as clinically urgent but not delivered same day. Could indicate a mapping issue or a booking process that needs tightening.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Fix: Review triage workflow and booking pathway for same-day slots.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365760" y="3611880"/>
            <a:ext cx="841248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365760" y="3611880"/>
            <a:ext cx="73152" cy="109728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502920" y="3749040"/>
            <a:ext cx="822960" cy="27432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502920" y="3749040"/>
            <a:ext cx="822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MEDIUM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1463040" y="3703320"/>
            <a:ext cx="71323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0308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Inconsistently mapped appointments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463040" y="4050792"/>
            <a:ext cx="713232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Appointments mapped to Admin or Not in Contract that appear to be clinical activity. ICB dashboards will flag these as data quality issues.</a:t>
            </a:r>
            <a:endParaRPr lang="en-US" sz="1050" dirty="0"/>
          </a:p>
          <a:p>
            <a:pPr marL="0" indent="0">
              <a:buNone/>
            </a:pPr>
            <a:endParaRPr lang="en-US" sz="1050" dirty="0"/>
          </a:p>
          <a:p>
            <a:pPr marL="0" indent="0">
              <a:buNone/>
            </a:pPr>
            <a:r>
              <a:rPr lang="en-US" sz="105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Fix: Cross-reference slot types against clinical activity signals.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973183" y="96012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Urgency recording must be built into the live booking or triage workflow — easy, quick and reliable enough to survive a busy Monday morning.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14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Practice Example: Before Mapping Fix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097280"/>
            <a:ext cx="2423160" cy="192024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097280"/>
            <a:ext cx="2423160" cy="73152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457200" y="1234440"/>
            <a:ext cx="22402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007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89.4%</a:t>
            </a:r>
            <a:endParaRPr lang="en-US" sz="4200" dirty="0"/>
          </a:p>
        </p:txBody>
      </p:sp>
      <p:sp>
        <p:nvSpPr>
          <p:cNvPr id="7" name="Text 5"/>
          <p:cNvSpPr/>
          <p:nvPr/>
        </p:nvSpPr>
        <p:spPr>
          <a:xfrm>
            <a:off x="457200" y="1993392"/>
            <a:ext cx="2240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Clinically urgent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same-day rate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457200" y="2468880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910 of 1,018 acute appts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3017520" y="1097280"/>
            <a:ext cx="2423160" cy="192024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3017520" y="1097280"/>
            <a:ext cx="2423160" cy="73152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3108960" y="1234440"/>
            <a:ext cx="22402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70.9%</a:t>
            </a:r>
            <a:endParaRPr lang="en-US" sz="4200" dirty="0"/>
          </a:p>
        </p:txBody>
      </p:sp>
      <p:sp>
        <p:nvSpPr>
          <p:cNvPr id="12" name="Text 10"/>
          <p:cNvSpPr/>
          <p:nvPr/>
        </p:nvSpPr>
        <p:spPr>
          <a:xfrm>
            <a:off x="3108960" y="1993392"/>
            <a:ext cx="2240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Non-urgent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7 days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3108960" y="2468880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219 of 309 routine appts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5669280" y="1097280"/>
            <a:ext cx="2423160" cy="192024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5669280" y="1097280"/>
            <a:ext cx="2423160" cy="73152"/>
          </a:xfrm>
          <a:prstGeom prst="rect">
            <a:avLst/>
          </a:prstGeom>
          <a:solidFill>
            <a:srgbClr val="005EB8"/>
          </a:solidFill>
          <a:ln w="12700">
            <a:solidFill>
              <a:srgbClr val="005E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5760720" y="1234440"/>
            <a:ext cx="22402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005E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75.1%</a:t>
            </a:r>
            <a:endParaRPr lang="en-US" sz="4200" dirty="0"/>
          </a:p>
        </p:txBody>
      </p:sp>
      <p:sp>
        <p:nvSpPr>
          <p:cNvPr id="17" name="Text 15"/>
          <p:cNvSpPr/>
          <p:nvPr/>
        </p:nvSpPr>
        <p:spPr>
          <a:xfrm>
            <a:off x="5760720" y="1993392"/>
            <a:ext cx="2240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Non-urgent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14 days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5760720" y="2468880"/>
            <a:ext cx="2240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232 of 309 routine appts</a:t>
            </a: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8321040" y="1097280"/>
            <a:ext cx="640080" cy="1920240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 rot="16200000">
            <a:off x="8229600" y="1097280"/>
            <a:ext cx="82296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AMBER</a:t>
            </a:r>
            <a:endParaRPr lang="en-US" sz="900" dirty="0"/>
          </a:p>
        </p:txBody>
      </p:sp>
      <p:sp>
        <p:nvSpPr>
          <p:cNvPr id="21" name="Shape 19"/>
          <p:cNvSpPr/>
          <p:nvPr/>
        </p:nvSpPr>
        <p:spPr>
          <a:xfrm>
            <a:off x="365760" y="3200400"/>
            <a:ext cx="8412480" cy="1508760"/>
          </a:xfrm>
          <a:prstGeom prst="rect">
            <a:avLst/>
          </a:prstGeom>
          <a:solidFill>
            <a:srgbClr val="FFF0EE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2" name="Shape 20"/>
          <p:cNvSpPr/>
          <p:nvPr/>
        </p:nvSpPr>
        <p:spPr>
          <a:xfrm>
            <a:off x="365760" y="3200400"/>
            <a:ext cx="73152" cy="150876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3" name="Text 21"/>
          <p:cNvSpPr/>
          <p:nvPr/>
        </p:nvSpPr>
        <p:spPr>
          <a:xfrm>
            <a:off x="594360" y="3273552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DA29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HIGH RISK FLAG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594360" y="3584448"/>
            <a:ext cx="80467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456 appointments (34%) were booked and attended same day but were NOT mapped to General Consultation Acute.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594360" y="3950208"/>
            <a:ext cx="80467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appointments are completely invisible to the contract metric as it stands. Fix the mapping and the true compliance picture changes considerably — the practice's actual performance is significantly better than reported.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14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1A3A5C"/>
          </a:solidFill>
          <a:ln w="12700">
            <a:solidFill>
              <a:srgbClr val="1A3A5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Reception Language: A Critical Change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457200" y="1078992"/>
            <a:ext cx="8229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of the most important changes sits at the front door. Practices must eliminate deflection language — it shifts responsibility to the patient and turns a demand-management problem into a compliance problem.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365760" y="1691640"/>
            <a:ext cx="3931920" cy="3154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365760" y="1691640"/>
            <a:ext cx="3931920" cy="457200"/>
          </a:xfrm>
          <a:prstGeom prst="rect">
            <a:avLst/>
          </a:prstGeom>
          <a:solidFill>
            <a:srgbClr val="DA291C"/>
          </a:solidFill>
          <a:ln w="12700">
            <a:solidFill>
              <a:srgbClr val="DA291C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502920" y="17373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  Retire This Language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48640" y="228600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"We have nothing left today."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548640" y="288036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"Try again tomorrow."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548640" y="347472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"Call back at 8am."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06908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"You'll need to ring again on Monday."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846320" y="1691640"/>
            <a:ext cx="3931920" cy="3154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4846320" y="1691640"/>
            <a:ext cx="3931920" cy="45720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4983480" y="173736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 Use This Instead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983480" y="228600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004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"I'm logging this now."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983480" y="288036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004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"This will be triaged today."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4983480" y="347472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004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 clinician will respond within the stated timeframe."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983480" y="4069080"/>
            <a:ext cx="3657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004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"You do not need to restart the request tomorrow."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57200" y="4498848"/>
            <a:ext cx="8229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patient should leave every interaction knowing what happens next, when it happens, and whether the request is being handled as urgent or non-urgent.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/ 14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0F4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65760" y="91440"/>
            <a:ext cx="8412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Pack &amp; Next Steps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097280"/>
            <a:ext cx="4023360" cy="29032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65760" y="1097280"/>
            <a:ext cx="4023360" cy="457200"/>
          </a:xfrm>
          <a:prstGeom prst="rect">
            <a:avLst/>
          </a:prstGeom>
          <a:solidFill>
            <a:srgbClr val="007F3B"/>
          </a:solidFill>
          <a:ln w="12700">
            <a:solidFill>
              <a:srgbClr val="007F3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50292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Evidence Pack Should Include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48640" y="1664208"/>
            <a:ext cx="365760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triage SOP (clinically signed off)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Dated staff briefing documentation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Proof of urgency coding configuration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Logs or dashboards showing coding completeness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of same-day urgent responses delivered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Meeting notes, training attendance, revised scripts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review findings and improvement actions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754880" y="1097280"/>
            <a:ext cx="4023360" cy="3474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AF4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4754880" y="1097280"/>
            <a:ext cx="4023360" cy="457200"/>
          </a:xfrm>
          <a:prstGeom prst="rect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892040" y="114300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Immediate Next Steps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846320" y="1728216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846320" y="1728216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5212080" y="1691640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Pull your GPAD data and review slot mapping this week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4846320" y="2212848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846320" y="2212848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5212080" y="2176272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all same-day slots not mapped to Acute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846320" y="2697480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4846320" y="2697480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5212080" y="2660904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Book a clinical lead meeting to agree urgency categories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846320" y="3182112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4846320" y="3182112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5212080" y="3145536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Retrain reception on processing language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4846320" y="3666744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846320" y="3666744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5212080" y="3630168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your GPAD dashboard for existing flags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4846320" y="4151376"/>
            <a:ext cx="292608" cy="292608"/>
          </a:xfrm>
          <a:prstGeom prst="ellipse">
            <a:avLst/>
          </a:prstGeom>
          <a:solidFill>
            <a:srgbClr val="003087"/>
          </a:solidFill>
          <a:ln w="12700">
            <a:solidFill>
              <a:srgbClr val="00308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4846320" y="4151376"/>
            <a:ext cx="292608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5212080" y="4114800"/>
            <a:ext cx="3429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Begin the five-week implementation roadmap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365760" y="4114800"/>
            <a:ext cx="4114800" cy="585216"/>
          </a:xfrm>
          <a:prstGeom prst="rect">
            <a:avLst/>
          </a:prstGeom>
          <a:solidFill>
            <a:srgbClr val="007F3B">
              <a:alpha val="20000"/>
            </a:srgbClr>
          </a:solidFill>
          <a:ln w="12700">
            <a:solidFill>
              <a:srgbClr val="007F3B">
                <a:alpha val="20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Text 28"/>
          <p:cNvSpPr/>
          <p:nvPr/>
        </p:nvSpPr>
        <p:spPr>
          <a:xfrm>
            <a:off x="548640" y="4245427"/>
            <a:ext cx="3840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b="1" i="1" dirty="0">
                <a:solidFill>
                  <a:srgbClr val="004D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strongest practices will not be those with the most dramatic launch — but those with a model that is calm, repeatable, and consistently evidenced.</a:t>
            </a:r>
            <a:endParaRPr lang="en-US" sz="950" dirty="0"/>
          </a:p>
        </p:txBody>
      </p:sp>
      <p:sp>
        <p:nvSpPr>
          <p:cNvPr id="31" name="Shape 29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7772400" y="4773168"/>
            <a:ext cx="1097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14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F27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823960" y="0"/>
            <a:ext cx="320040" cy="514350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-731520" y="2286000"/>
            <a:ext cx="3200400" cy="3200400"/>
          </a:xfrm>
          <a:prstGeom prst="ellipse">
            <a:avLst/>
          </a:prstGeom>
          <a:solidFill>
            <a:srgbClr val="005EB8">
              <a:alpha val="35000"/>
            </a:srgbClr>
          </a:solidFill>
          <a:ln w="12700">
            <a:solidFill>
              <a:srgbClr val="005EB8">
                <a:alpha val="3500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548640" y="274320"/>
            <a:ext cx="7772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41B6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Takeaways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457200" y="822960"/>
            <a:ext cx="54864" cy="50292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658368" y="82296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GPAD data is now a contract compliance document — not just an administrative return.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57200" y="1554480"/>
            <a:ext cx="54864" cy="50292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658368" y="155448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Slot mapping drift is widespread and acknowledged by NHS England. Fix it before ICB monitoring embeds.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2286000"/>
            <a:ext cx="54864" cy="50292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658368" y="228600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practices are already delivering excellent care — the challenge is proving it through accurate data.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57200" y="3017520"/>
            <a:ext cx="54864" cy="50292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658368" y="301752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Reception language, urgency coding, and triage consistency are as important as clinical performance.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57200" y="3749040"/>
            <a:ext cx="54864" cy="502920"/>
          </a:xfrm>
          <a:prstGeom prst="rect">
            <a:avLst/>
          </a:prstGeom>
          <a:solidFill>
            <a:srgbClr val="41B6E6"/>
          </a:solidFill>
          <a:ln w="12700">
            <a:solidFill>
              <a:srgbClr val="41B6E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58368" y="3749040"/>
            <a:ext cx="7955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five-week roadmap to prepare methodically. Document everything.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00897B"/>
          </a:solidFill>
          <a:ln w="12700">
            <a:solidFill>
              <a:srgbClr val="00897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457200" y="4773168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haresign.net  |  Haresign Consulting Services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7315200" y="4773168"/>
            <a:ext cx="1554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B2DFD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· PRN02409 · March 2026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1895</Words>
  <Application>Microsoft Office PowerPoint</Application>
  <PresentationFormat>On-screen Show (16:9)</PresentationFormat>
  <Paragraphs>241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GPAD Data Requirements: 2026/27 GMS Contract</dc:title>
  <dc:subject>PptxGenJS Presentation</dc:subject>
  <dc:creator>Haresign, Benjamin;Haresign Consulting</dc:creator>
  <cp:lastModifiedBy>Haresign Benjamin (5PM) POOL MC NHS WARWICKSHIRE</cp:lastModifiedBy>
  <cp:revision>2</cp:revision>
  <dcterms:created xsi:type="dcterms:W3CDTF">2026-04-29T07:58:22Z</dcterms:created>
  <dcterms:modified xsi:type="dcterms:W3CDTF">2026-04-29T08:05:03Z</dcterms:modified>
</cp:coreProperties>
</file>